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embeddedFontLst>
    <p:embeddedFont>
      <p:font typeface="Fira Sans Extra Condensed Medium"/>
      <p:regular r:id="rId51"/>
      <p:bold r:id="rId52"/>
      <p:italic r:id="rId53"/>
      <p:boldItalic r:id="rId54"/>
    </p:embeddedFont>
    <p:embeddedFont>
      <p:font typeface="Roboto Condensed"/>
      <p:regular r:id="rId55"/>
      <p:bold r:id="rId56"/>
      <p:italic r:id="rId57"/>
      <p:boldItalic r:id="rId58"/>
    </p:embeddedFont>
    <p:embeddedFont>
      <p:font typeface="Squada One"/>
      <p:regular r:id="rId59"/>
    </p:embeddedFont>
    <p:embeddedFont>
      <p:font typeface="Roboto Condensed Light"/>
      <p:regular r:id="rId60"/>
      <p:bold r:id="rId61"/>
      <p:italic r:id="rId62"/>
      <p:boldItalic r:id="rId63"/>
    </p:embeddedFont>
    <p:embeddedFont>
      <p:font typeface="Exo 2"/>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CondensedLight-italic.fntdata"/><Relationship Id="rId61" Type="http://schemas.openxmlformats.org/officeDocument/2006/relationships/font" Target="fonts/RobotoCondensedLight-bold.fntdata"/><Relationship Id="rId20" Type="http://schemas.openxmlformats.org/officeDocument/2006/relationships/slide" Target="slides/slide16.xml"/><Relationship Id="rId64" Type="http://schemas.openxmlformats.org/officeDocument/2006/relationships/font" Target="fonts/Exo2-regular.fntdata"/><Relationship Id="rId63" Type="http://schemas.openxmlformats.org/officeDocument/2006/relationships/font" Target="fonts/RobotoCondensedLight-boldItalic.fntdata"/><Relationship Id="rId22" Type="http://schemas.openxmlformats.org/officeDocument/2006/relationships/slide" Target="slides/slide18.xml"/><Relationship Id="rId66" Type="http://schemas.openxmlformats.org/officeDocument/2006/relationships/font" Target="fonts/Exo2-italic.fntdata"/><Relationship Id="rId21" Type="http://schemas.openxmlformats.org/officeDocument/2006/relationships/slide" Target="slides/slide17.xml"/><Relationship Id="rId65" Type="http://schemas.openxmlformats.org/officeDocument/2006/relationships/font" Target="fonts/Exo2-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Exo2-boldItalic.fntdata"/><Relationship Id="rId60" Type="http://schemas.openxmlformats.org/officeDocument/2006/relationships/font" Target="fonts/RobotoCondensedLight-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regular.fntdata"/><Relationship Id="rId50" Type="http://schemas.openxmlformats.org/officeDocument/2006/relationships/slide" Target="slides/slide46.xml"/><Relationship Id="rId53" Type="http://schemas.openxmlformats.org/officeDocument/2006/relationships/font" Target="fonts/FiraSansExtraCondensedMedium-italic.fntdata"/><Relationship Id="rId52" Type="http://schemas.openxmlformats.org/officeDocument/2006/relationships/font" Target="fonts/FiraSansExtraCondensedMedium-bold.fntdata"/><Relationship Id="rId11" Type="http://schemas.openxmlformats.org/officeDocument/2006/relationships/slide" Target="slides/slide7.xml"/><Relationship Id="rId55" Type="http://schemas.openxmlformats.org/officeDocument/2006/relationships/font" Target="fonts/RobotoCondensed-regular.fntdata"/><Relationship Id="rId10" Type="http://schemas.openxmlformats.org/officeDocument/2006/relationships/slide" Target="slides/slide6.xml"/><Relationship Id="rId54" Type="http://schemas.openxmlformats.org/officeDocument/2006/relationships/font" Target="fonts/FiraSansExtraCondensedMedium-boldItalic.fntdata"/><Relationship Id="rId13" Type="http://schemas.openxmlformats.org/officeDocument/2006/relationships/slide" Target="slides/slide9.xml"/><Relationship Id="rId57" Type="http://schemas.openxmlformats.org/officeDocument/2006/relationships/font" Target="fonts/RobotoCondensed-italic.fntdata"/><Relationship Id="rId12" Type="http://schemas.openxmlformats.org/officeDocument/2006/relationships/slide" Target="slides/slide8.xml"/><Relationship Id="rId56" Type="http://schemas.openxmlformats.org/officeDocument/2006/relationships/font" Target="fonts/RobotoCondensed-bold.fntdata"/><Relationship Id="rId15" Type="http://schemas.openxmlformats.org/officeDocument/2006/relationships/slide" Target="slides/slide11.xml"/><Relationship Id="rId59" Type="http://schemas.openxmlformats.org/officeDocument/2006/relationships/font" Target="fonts/SquadaOne-regular.fntdata"/><Relationship Id="rId14" Type="http://schemas.openxmlformats.org/officeDocument/2006/relationships/slide" Target="slides/slide10.xml"/><Relationship Id="rId58" Type="http://schemas.openxmlformats.org/officeDocument/2006/relationships/font" Target="fonts/RobotoCondense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ceafcfa9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ceafcfa9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ceafcfa9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ceafcfa9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ceafcfa9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ceafcfa9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ceafcfa9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ceafcfa9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ceafcfa9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ceafcfa9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ceafcfa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ceafcfa9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ceafcfa9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ceafcfa9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ceafcfa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ceafcfa9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ceafcfa9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ceafcfa9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ceafcfa9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ceafcfa9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ceafcf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ceafcf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eafcfa9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eafcfa9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ceafcfa9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ceafcfa9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ceafcfa9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ceafcfa9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ceafcfa9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ceafcfa9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ceafcfa9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ceafcfa9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ceafcfa9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ceafcfa9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ceafcfa9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ceafcfa9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ceafcfa9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ceafcfa9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ceafcfa9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ceafcfa9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ceafcfa9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ceafcfa9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eafcfa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ceafcfa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ceafcfa9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ceafcfa9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ceafcfa9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ceafcfa9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ceafcfa9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ceafcfa9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ceafcfa9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ceafcfa9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ceafcfa9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ceafcfa9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ceafcfa9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ceafcfa9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ceafcfa9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ceafcfa9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ceafcfa9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ceafcfa9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ceafcfa9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ceafcfa9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ceafcfa9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ceafcfa9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ceafcfa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ceafcfa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ceafcfa9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ceafcfa9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ceafcfa9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ceafcfa9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ceafcfa9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ceafcfa9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ceafcfa9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ceafcfa9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ceafcfa9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ceafcfa9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ceafcfa9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ceafcfa9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ceafcfa9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ceafcfa9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eafcfa9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eafcfa9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ceafcfa9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ceafcfa9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ceafcfa9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ceafcfa9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ceafcfa9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ceafcfa9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ceafcfa9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ceafcfa9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hyperlink" Target="https://docs.python.org/3/library/exception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1488900" y="3314525"/>
            <a:ext cx="6534000" cy="38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Week 6</a:t>
            </a:r>
            <a:endParaRPr b="1">
              <a:latin typeface="Roboto Condensed"/>
              <a:ea typeface="Roboto Condensed"/>
              <a:cs typeface="Roboto Condensed"/>
              <a:sym typeface="Roboto Condensed"/>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OS Lab - Python </a:t>
            </a:r>
            <a:endParaRPr>
              <a:solidFill>
                <a:srgbClr val="434343"/>
              </a:solidFill>
            </a:endParaRPr>
          </a:p>
        </p:txBody>
      </p:sp>
      <p:cxnSp>
        <p:nvCxnSpPr>
          <p:cNvPr id="134" name="Google Shape;134;p26"/>
          <p:cNvCxnSpPr/>
          <p:nvPr/>
        </p:nvCxnSpPr>
        <p:spPr>
          <a:xfrm>
            <a:off x="70694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Popping Items from any Position in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use </a:t>
            </a:r>
            <a:r>
              <a:rPr b="1" lang="en">
                <a:solidFill>
                  <a:schemeClr val="dk1"/>
                </a:solidFill>
                <a:latin typeface="Roboto Condensed"/>
                <a:ea typeface="Roboto Condensed"/>
                <a:cs typeface="Roboto Condensed"/>
                <a:sym typeface="Roboto Condensed"/>
              </a:rPr>
              <a:t>pop()</a:t>
            </a:r>
            <a:r>
              <a:rPr lang="en">
                <a:solidFill>
                  <a:schemeClr val="dk1"/>
                </a:solidFill>
              </a:rPr>
              <a:t> to remove an item from any position in a list by including the index of the item you want to remove in parentheses.</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first_car = cars.pop(0)</a:t>
            </a:r>
            <a:br>
              <a:rPr lang="en">
                <a:solidFill>
                  <a:schemeClr val="dk1"/>
                </a:solidFill>
              </a:rPr>
            </a:br>
            <a:r>
              <a:rPr lang="en">
                <a:solidFill>
                  <a:schemeClr val="dk1"/>
                </a:solidFill>
              </a:rPr>
              <a:t>&gt;&gt;&gt; print  (first_car)</a:t>
            </a:r>
            <a:br>
              <a:rPr lang="en">
                <a:solidFill>
                  <a:schemeClr val="dk1"/>
                </a:solidFill>
              </a:rPr>
            </a:br>
            <a:r>
              <a:rPr lang="en">
                <a:solidFill>
                  <a:schemeClr val="dk1"/>
                </a:solidFill>
              </a:rPr>
              <a:t>The output is: BMW</a:t>
            </a:r>
            <a:endParaRPr>
              <a:solidFill>
                <a:schemeClr val="dk1"/>
              </a:solidFill>
            </a:endParaRPr>
          </a:p>
          <a:p>
            <a:pPr indent="0" lvl="0" marL="0" rtl="0" algn="l">
              <a:spcBef>
                <a:spcPts val="1600"/>
              </a:spcBef>
              <a:spcAft>
                <a:spcPts val="0"/>
              </a:spcAft>
              <a:buNone/>
            </a:pPr>
            <a:r>
              <a:rPr lang="en">
                <a:solidFill>
                  <a:schemeClr val="dk1"/>
                </a:solidFill>
              </a:rPr>
              <a:t>Remember that each time you use pop(), the item you work with is no longer stored in the list.</a:t>
            </a:r>
            <a:endParaRPr>
              <a:solidFill>
                <a:schemeClr val="dk1"/>
              </a:solidFill>
            </a:endParaRPr>
          </a:p>
          <a:p>
            <a:pPr indent="0" lvl="0" marL="0" rtl="0" algn="l">
              <a:spcBef>
                <a:spcPts val="1600"/>
              </a:spcBef>
              <a:spcAft>
                <a:spcPts val="0"/>
              </a:spcAft>
              <a:buNone/>
            </a:pPr>
            <a:r>
              <a:rPr lang="en">
                <a:solidFill>
                  <a:schemeClr val="dk1"/>
                </a:solidFill>
              </a:rPr>
              <a:t>If you’re unsure whether to use the del statement or the pop() method, here’s a simple way to decide: when you want to delete an item from a list and not use that item in any way, use the del statement; if you want to use an item as you remove it, use the pop() method.</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90" name="Google Shape;190;p3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Removing an Item by Value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you won’t know the position of the value you want to remove from a list. If you only know the value of the item you want to remove, you can use the </a:t>
            </a:r>
            <a:r>
              <a:rPr b="1" lang="en">
                <a:solidFill>
                  <a:schemeClr val="dk1"/>
                </a:solidFill>
                <a:latin typeface="Roboto Condensed"/>
                <a:ea typeface="Roboto Condensed"/>
                <a:cs typeface="Roboto Condensed"/>
                <a:sym typeface="Roboto Condensed"/>
              </a:rPr>
              <a:t>remove()</a:t>
            </a:r>
            <a:r>
              <a:rPr lang="en">
                <a:solidFill>
                  <a:schemeClr val="dk1"/>
                </a:solidFill>
              </a:rPr>
              <a:t> method.</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cars.remove(‘BMW’)</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[’AUDI’, ’HONDA’]</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96" name="Google Shape;196;p3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idx="1" type="body"/>
          </p:nvPr>
        </p:nvSpPr>
        <p:spPr>
          <a:xfrm>
            <a:off x="249350" y="9156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Organizing a List</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Often, your lists will be created in an unpredictable order, because you can’t always control the order in which your users provide their data. Although this is unavoidable in most circumstances, you’ll frequently want to present your information in a particular order. Sometimes you’ll want to preserve the original order of your list, and other times you’ll want to change the original order. Python provides a number of different ways to organize your lists, depending on the situation.</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Sorting a List Permanently with the sort() Method</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Python’s </a:t>
            </a:r>
            <a:r>
              <a:rPr b="1" lang="en">
                <a:solidFill>
                  <a:schemeClr val="dk1"/>
                </a:solidFill>
                <a:latin typeface="Roboto Condensed"/>
                <a:ea typeface="Roboto Condensed"/>
                <a:cs typeface="Roboto Condensed"/>
                <a:sym typeface="Roboto Condensed"/>
              </a:rPr>
              <a:t>sort()</a:t>
            </a:r>
            <a:r>
              <a:rPr lang="en">
                <a:solidFill>
                  <a:schemeClr val="dk1"/>
                </a:solidFill>
              </a:rPr>
              <a:t> method makes it relatively easy to sort a list. Imagine we have a list of cars and want to change the order of the list to store them alphabetically.</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cars.sort()</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[‘AUDI’, ’BMW’, ’HONDA’]</a:t>
            </a:r>
            <a:endParaRPr>
              <a:solidFill>
                <a:schemeClr val="dk1"/>
              </a:solidFill>
            </a:endParaRPr>
          </a:p>
          <a:p>
            <a:pPr indent="0" lvl="0" marL="0" rtl="0" algn="l">
              <a:spcBef>
                <a:spcPts val="1600"/>
              </a:spcBef>
              <a:spcAft>
                <a:spcPts val="1600"/>
              </a:spcAft>
              <a:buNone/>
            </a:pPr>
            <a:r>
              <a:rPr lang="en">
                <a:solidFill>
                  <a:schemeClr val="dk1"/>
                </a:solidFill>
              </a:rPr>
              <a:t>You can also sort this list in reverse alphabetical order by passing the argument </a:t>
            </a:r>
            <a:r>
              <a:rPr b="1" lang="en">
                <a:solidFill>
                  <a:schemeClr val="dk1"/>
                </a:solidFill>
                <a:latin typeface="Roboto Condensed"/>
                <a:ea typeface="Roboto Condensed"/>
                <a:cs typeface="Roboto Condensed"/>
                <a:sym typeface="Roboto Condensed"/>
              </a:rPr>
              <a:t>reverse=True</a:t>
            </a:r>
            <a:r>
              <a:rPr lang="en">
                <a:solidFill>
                  <a:schemeClr val="dk1"/>
                </a:solidFill>
              </a:rPr>
              <a:t> to the sort() method. </a:t>
            </a:r>
            <a:br>
              <a:rPr lang="en">
                <a:solidFill>
                  <a:schemeClr val="dk1"/>
                </a:solidFill>
              </a:rPr>
            </a:br>
            <a:r>
              <a:rPr lang="en">
                <a:solidFill>
                  <a:schemeClr val="dk1"/>
                </a:solidFill>
              </a:rPr>
              <a:t>&gt;&gt;&gt; cars.sort(reverse=True)</a:t>
            </a:r>
            <a:endParaRPr>
              <a:solidFill>
                <a:schemeClr val="dk1"/>
              </a:solidFill>
            </a:endParaRPr>
          </a:p>
        </p:txBody>
      </p:sp>
      <p:sp>
        <p:nvSpPr>
          <p:cNvPr id="202" name="Google Shape;202;p37"/>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Sorting a List Temporarily with the sorted() Function</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maintain the original order of a list but present it in a sorted order, you can use the</a:t>
            </a:r>
            <a:r>
              <a:rPr b="1" lang="en">
                <a:solidFill>
                  <a:schemeClr val="dk1"/>
                </a:solidFill>
                <a:latin typeface="Roboto Condensed"/>
                <a:ea typeface="Roboto Condensed"/>
                <a:cs typeface="Roboto Condensed"/>
                <a:sym typeface="Roboto Condensed"/>
              </a:rPr>
              <a:t> sorted()</a:t>
            </a:r>
            <a:r>
              <a:rPr lang="en">
                <a:solidFill>
                  <a:schemeClr val="dk1"/>
                </a:solidFill>
              </a:rPr>
              <a:t> function. </a:t>
            </a:r>
            <a:r>
              <a:rPr b="1" lang="en">
                <a:solidFill>
                  <a:schemeClr val="dk1"/>
                </a:solidFill>
                <a:latin typeface="Roboto Condensed"/>
                <a:ea typeface="Roboto Condensed"/>
                <a:cs typeface="Roboto Condensed"/>
                <a:sym typeface="Roboto Condensed"/>
              </a:rPr>
              <a:t>The sorted()</a:t>
            </a:r>
            <a:r>
              <a:rPr lang="en">
                <a:solidFill>
                  <a:schemeClr val="dk1"/>
                </a:solidFill>
              </a:rPr>
              <a:t> function lets you display your list in a particular order but doesn’t affect the actual order of the list.</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print (sorted(cars))</a:t>
            </a:r>
            <a:br>
              <a:rPr lang="en">
                <a:solidFill>
                  <a:schemeClr val="dk1"/>
                </a:solidFill>
              </a:rPr>
            </a:br>
            <a:r>
              <a:rPr lang="en">
                <a:solidFill>
                  <a:schemeClr val="dk1"/>
                </a:solidFill>
              </a:rPr>
              <a:t>The output is: [‘AUDI, ’BMW’, ’HONDA’]</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[‘BMW’, ’AUDI’, ’HONDA’]</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Printing a List in Reverse Order</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reverse the original order of a list, you can use the reverse() method. If we originally stored the list of cars in chronological order according to when we owned them, we could easily rearrange the list into reverse chronological order. Notice that reverse() doesn’t sort backward alphabetically; it simply reverses the order of the list.</a:t>
            </a:r>
            <a:br>
              <a:rPr lang="en">
                <a:solidFill>
                  <a:schemeClr val="dk1"/>
                </a:solidFill>
              </a:rPr>
            </a:br>
            <a:r>
              <a:rPr lang="en">
                <a:solidFill>
                  <a:schemeClr val="dk1"/>
                </a:solidFill>
              </a:rPr>
              <a:t>&gt;&gt;&gt; cars.reverse()</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[‘HONDA, ’AUDI’, ’BMW’]</a:t>
            </a:r>
            <a:br>
              <a:rPr lang="en">
                <a:solidFill>
                  <a:schemeClr val="dk1"/>
                </a:solidFill>
              </a:rPr>
            </a:b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br>
              <a:rPr lang="en">
                <a:solidFill>
                  <a:schemeClr val="dk1"/>
                </a:solidFill>
              </a:rPr>
            </a:br>
            <a:endParaRPr>
              <a:solidFill>
                <a:schemeClr val="dk1"/>
              </a:solidFill>
            </a:endParaRPr>
          </a:p>
        </p:txBody>
      </p:sp>
      <p:sp>
        <p:nvSpPr>
          <p:cNvPr id="208" name="Google Shape;208;p3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Finding the Length of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quickly find the length of a list by using the </a:t>
            </a:r>
            <a:r>
              <a:rPr b="1" lang="en">
                <a:solidFill>
                  <a:schemeClr val="dk1"/>
                </a:solidFill>
                <a:latin typeface="Roboto Condensed"/>
                <a:ea typeface="Roboto Condensed"/>
                <a:cs typeface="Roboto Condensed"/>
                <a:sym typeface="Roboto Condensed"/>
              </a:rPr>
              <a:t>len() </a:t>
            </a:r>
            <a:r>
              <a:rPr lang="en">
                <a:solidFill>
                  <a:schemeClr val="dk1"/>
                </a:solidFill>
              </a:rPr>
              <a:t>function.</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len(cars)</a:t>
            </a:r>
            <a:br>
              <a:rPr lang="en">
                <a:solidFill>
                  <a:schemeClr val="dk1"/>
                </a:solidFill>
              </a:rPr>
            </a:br>
            <a:r>
              <a:rPr lang="en">
                <a:solidFill>
                  <a:schemeClr val="dk1"/>
                </a:solidFill>
              </a:rPr>
              <a:t>The output is: 3</a:t>
            </a:r>
            <a:endParaRPr>
              <a:solidFill>
                <a:schemeClr val="dk1"/>
              </a:solidFill>
            </a:endParaRPr>
          </a:p>
          <a:p>
            <a:pPr indent="0" lvl="0" marL="0" rtl="0" algn="l">
              <a:spcBef>
                <a:spcPts val="1600"/>
              </a:spcBef>
              <a:spcAft>
                <a:spcPts val="0"/>
              </a:spcAft>
              <a:buNone/>
            </a:pPr>
            <a:r>
              <a:rPr lang="en">
                <a:solidFill>
                  <a:schemeClr val="dk1"/>
                </a:solidFill>
              </a:rPr>
              <a:t>You’ll find len() useful when you need to identify the number of aliens that still need to be shot down in a game, determine the amount of data you have to manage in a visualization, or figure out the number of registered users on a website, among other tasks.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14" name="Google Shape;214;p3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Tuples </a:t>
            </a:r>
            <a:r>
              <a:rPr lang="en">
                <a:solidFill>
                  <a:schemeClr val="dk1"/>
                </a:solidFill>
              </a:rPr>
              <a:t>are just like lists, </a:t>
            </a:r>
            <a:r>
              <a:rPr b="1" lang="en">
                <a:solidFill>
                  <a:schemeClr val="dk1"/>
                </a:solidFill>
                <a:latin typeface="Roboto Condensed"/>
                <a:ea typeface="Roboto Condensed"/>
                <a:cs typeface="Roboto Condensed"/>
                <a:sym typeface="Roboto Condensed"/>
              </a:rPr>
              <a:t>but you cannot modify their values</a:t>
            </a:r>
            <a:r>
              <a:rPr lang="en">
                <a:solidFill>
                  <a:schemeClr val="dk1"/>
                </a:solidFill>
              </a:rPr>
              <a:t>. The initial values are the values that will stay for the rest of the program. An example where tuples are useful is when your program needs to store the names of the months of the year.</a:t>
            </a:r>
            <a:endParaRPr>
              <a:solidFill>
                <a:schemeClr val="dk1"/>
              </a:solidFill>
            </a:endParaRPr>
          </a:p>
          <a:p>
            <a:pPr indent="0" lvl="0" marL="0" rtl="0" algn="l">
              <a:spcBef>
                <a:spcPts val="1600"/>
              </a:spcBef>
              <a:spcAft>
                <a:spcPts val="0"/>
              </a:spcAft>
              <a:buNone/>
            </a:pPr>
            <a:r>
              <a:rPr lang="en">
                <a:solidFill>
                  <a:schemeClr val="dk1"/>
                </a:solidFill>
              </a:rPr>
              <a:t>To declare a tuple, you write </a:t>
            </a:r>
            <a:r>
              <a:rPr b="1" lang="en">
                <a:solidFill>
                  <a:schemeClr val="dk1"/>
                </a:solidFill>
                <a:latin typeface="Roboto Condensed"/>
                <a:ea typeface="Roboto Condensed"/>
                <a:cs typeface="Roboto Condensed"/>
                <a:sym typeface="Roboto Condensed"/>
              </a:rPr>
              <a:t>tupleName = (initial values)</a:t>
            </a:r>
            <a:r>
              <a:rPr lang="en">
                <a:solidFill>
                  <a:schemeClr val="dk1"/>
                </a:solidFill>
              </a:rPr>
              <a:t>. Notice that we use </a:t>
            </a:r>
            <a:r>
              <a:rPr b="1" lang="en">
                <a:solidFill>
                  <a:schemeClr val="dk1"/>
                </a:solidFill>
                <a:latin typeface="Roboto Condensed"/>
                <a:ea typeface="Roboto Condensed"/>
                <a:cs typeface="Roboto Condensed"/>
                <a:sym typeface="Roboto Condensed"/>
              </a:rPr>
              <a:t>round brackets ( )</a:t>
            </a:r>
            <a:r>
              <a:rPr lang="en">
                <a:solidFill>
                  <a:schemeClr val="dk1"/>
                </a:solidFill>
              </a:rPr>
              <a:t> when declaring a tuple. Multiple values are separated by a comma.</a:t>
            </a:r>
            <a:endParaRPr>
              <a:solidFill>
                <a:schemeClr val="dk1"/>
              </a:solidFill>
            </a:endParaRPr>
          </a:p>
          <a:p>
            <a:pPr indent="0" lvl="0" marL="0" rtl="0" algn="l">
              <a:spcBef>
                <a:spcPts val="1600"/>
              </a:spcBef>
              <a:spcAft>
                <a:spcPts val="0"/>
              </a:spcAft>
              <a:buNone/>
            </a:pPr>
            <a:r>
              <a:rPr lang="en">
                <a:solidFill>
                  <a:schemeClr val="dk1"/>
                </a:solidFill>
              </a:rPr>
              <a:t>Example:</a:t>
            </a:r>
            <a:endParaRPr>
              <a:solidFill>
                <a:schemeClr val="dk1"/>
              </a:solidFill>
            </a:endParaRPr>
          </a:p>
          <a:p>
            <a:pPr indent="0" lvl="0" marL="0" rtl="0" algn="l">
              <a:spcBef>
                <a:spcPts val="1600"/>
              </a:spcBef>
              <a:spcAft>
                <a:spcPts val="0"/>
              </a:spcAft>
              <a:buNone/>
            </a:pPr>
            <a:r>
              <a:rPr lang="en">
                <a:solidFill>
                  <a:schemeClr val="dk1"/>
                </a:solidFill>
              </a:rPr>
              <a:t>&gt;&gt;&gt; months_of_year = (“Jan”, “Feb”, “Mar”, “Apr”, “May”, “Jun”, “Jul”, “Aug”, “Sep”, “Oct”, “Nov”, “Dec”)</a:t>
            </a:r>
            <a:endParaRPr>
              <a:solidFill>
                <a:schemeClr val="dk1"/>
              </a:solidFill>
            </a:endParaRPr>
          </a:p>
          <a:p>
            <a:pPr indent="0" lvl="0" marL="0" rtl="0" algn="l">
              <a:spcBef>
                <a:spcPts val="1600"/>
              </a:spcBef>
              <a:spcAft>
                <a:spcPts val="0"/>
              </a:spcAft>
              <a:buNone/>
            </a:pPr>
            <a:r>
              <a:rPr lang="en">
                <a:solidFill>
                  <a:schemeClr val="dk1"/>
                </a:solidFill>
              </a:rPr>
              <a:t>You access the individual values of a tuple using their indexes, just like with a list.</a:t>
            </a:r>
            <a:endParaRPr>
              <a:solidFill>
                <a:schemeClr val="dk1"/>
              </a:solidFill>
            </a:endParaRPr>
          </a:p>
          <a:p>
            <a:pPr indent="0" lvl="0" marL="0" rtl="0" algn="l">
              <a:spcBef>
                <a:spcPts val="1600"/>
              </a:spcBef>
              <a:spcAft>
                <a:spcPts val="1600"/>
              </a:spcAft>
              <a:buNone/>
            </a:pPr>
            <a:r>
              <a:rPr lang="en">
                <a:solidFill>
                  <a:schemeClr val="dk1"/>
                </a:solidFill>
              </a:rPr>
              <a:t>&gt;&gt;&gt; print (months_of_year[0])</a:t>
            </a:r>
            <a:br>
              <a:rPr lang="en">
                <a:solidFill>
                  <a:schemeClr val="dk1"/>
                </a:solidFill>
              </a:rPr>
            </a:br>
            <a:r>
              <a:rPr lang="en">
                <a:solidFill>
                  <a:schemeClr val="dk1"/>
                </a:solidFill>
              </a:rPr>
              <a:t>The output is: Jan</a:t>
            </a:r>
            <a:endParaRPr>
              <a:solidFill>
                <a:schemeClr val="dk1"/>
              </a:solidFill>
            </a:endParaRPr>
          </a:p>
        </p:txBody>
      </p:sp>
      <p:sp>
        <p:nvSpPr>
          <p:cNvPr id="220" name="Google Shape;220;p4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Tuples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Understanding dictionaries allows you to model a variety of real-world objects more accurately. You’ll be able to create a dictionary representing a person and then store as much information as you want about that person. You can store their name, age, location, profession, and any other aspect of a person you can describe. You’ll be able to store any two kinds of information that can be matched up, such as a list of words and their meanings, a list of people’s names and their favorite numbers, a list of mountains and their elevations, and so forth.</a:t>
            </a:r>
            <a:endParaRPr>
              <a:solidFill>
                <a:schemeClr val="dk1"/>
              </a:solidFill>
            </a:endParaRPr>
          </a:p>
          <a:p>
            <a:pPr indent="0" lvl="0" marL="0" rtl="0" algn="l">
              <a:spcBef>
                <a:spcPts val="1600"/>
              </a:spcBef>
              <a:spcAft>
                <a:spcPts val="0"/>
              </a:spcAft>
              <a:buNone/>
            </a:pPr>
            <a:r>
              <a:rPr lang="en">
                <a:solidFill>
                  <a:schemeClr val="dk1"/>
                </a:solidFill>
              </a:rPr>
              <a:t>&gt;&gt;&gt; car_0 = {‘brand’:’bmw’, ‘color’:’black’, ‘price’:’30000’}</a:t>
            </a:r>
            <a:br>
              <a:rPr lang="en">
                <a:solidFill>
                  <a:schemeClr val="dk1"/>
                </a:solidFill>
              </a:rPr>
            </a:br>
            <a:r>
              <a:rPr lang="en">
                <a:solidFill>
                  <a:schemeClr val="dk1"/>
                </a:solidFill>
              </a:rPr>
              <a:t>&gt;&gt;&gt; print (car_0[‘brand’])</a:t>
            </a:r>
            <a:br>
              <a:rPr lang="en">
                <a:solidFill>
                  <a:schemeClr val="dk1"/>
                </a:solidFill>
              </a:rPr>
            </a:br>
            <a:r>
              <a:rPr lang="en">
                <a:solidFill>
                  <a:schemeClr val="dk1"/>
                </a:solidFill>
              </a:rPr>
              <a:t>The output is: bmw</a:t>
            </a:r>
            <a:endParaRPr>
              <a:solidFill>
                <a:schemeClr val="dk1"/>
              </a:solidFill>
            </a:endParaRPr>
          </a:p>
          <a:p>
            <a:pPr indent="0" lvl="0" marL="0" rtl="0" algn="l">
              <a:spcBef>
                <a:spcPts val="1600"/>
              </a:spcBef>
              <a:spcAft>
                <a:spcPts val="0"/>
              </a:spcAft>
              <a:buNone/>
            </a:pPr>
            <a:r>
              <a:rPr lang="en">
                <a:solidFill>
                  <a:schemeClr val="dk1"/>
                </a:solidFill>
              </a:rPr>
              <a:t>A </a:t>
            </a:r>
            <a:r>
              <a:rPr b="1" lang="en">
                <a:solidFill>
                  <a:schemeClr val="dk1"/>
                </a:solidFill>
                <a:latin typeface="Roboto Condensed"/>
                <a:ea typeface="Roboto Condensed"/>
                <a:cs typeface="Roboto Condensed"/>
                <a:sym typeface="Roboto Condensed"/>
              </a:rPr>
              <a:t>dictionary </a:t>
            </a:r>
            <a:r>
              <a:rPr lang="en">
                <a:solidFill>
                  <a:schemeClr val="dk1"/>
                </a:solidFill>
              </a:rPr>
              <a:t>in Python is a collection of </a:t>
            </a:r>
            <a:r>
              <a:rPr b="1" lang="en">
                <a:solidFill>
                  <a:schemeClr val="dk1"/>
                </a:solidFill>
                <a:latin typeface="Roboto Condensed"/>
                <a:ea typeface="Roboto Condensed"/>
                <a:cs typeface="Roboto Condensed"/>
                <a:sym typeface="Roboto Condensed"/>
              </a:rPr>
              <a:t>key</a:t>
            </a:r>
            <a:r>
              <a:rPr lang="en">
                <a:solidFill>
                  <a:schemeClr val="dk1"/>
                </a:solidFill>
              </a:rPr>
              <a:t>-</a:t>
            </a:r>
            <a:r>
              <a:rPr b="1" lang="en">
                <a:solidFill>
                  <a:schemeClr val="dk1"/>
                </a:solidFill>
                <a:latin typeface="Roboto Condensed"/>
                <a:ea typeface="Roboto Condensed"/>
                <a:cs typeface="Roboto Condensed"/>
                <a:sym typeface="Roboto Condensed"/>
              </a:rPr>
              <a:t>value</a:t>
            </a:r>
            <a:r>
              <a:rPr lang="en">
                <a:solidFill>
                  <a:schemeClr val="dk1"/>
                </a:solidFill>
              </a:rPr>
              <a:t> pairs. </a:t>
            </a:r>
            <a:r>
              <a:rPr b="1" lang="en">
                <a:solidFill>
                  <a:schemeClr val="dk1"/>
                </a:solidFill>
                <a:latin typeface="Roboto Condensed"/>
                <a:ea typeface="Roboto Condensed"/>
                <a:cs typeface="Roboto Condensed"/>
                <a:sym typeface="Roboto Condensed"/>
              </a:rPr>
              <a:t>Each key</a:t>
            </a:r>
            <a:r>
              <a:rPr lang="en">
                <a:solidFill>
                  <a:schemeClr val="dk1"/>
                </a:solidFill>
              </a:rPr>
              <a:t> is connected to a </a:t>
            </a:r>
            <a:r>
              <a:rPr b="1" lang="en">
                <a:solidFill>
                  <a:schemeClr val="dk1"/>
                </a:solidFill>
                <a:latin typeface="Roboto Condensed"/>
                <a:ea typeface="Roboto Condensed"/>
                <a:cs typeface="Roboto Condensed"/>
                <a:sym typeface="Roboto Condensed"/>
              </a:rPr>
              <a:t>value</a:t>
            </a:r>
            <a:r>
              <a:rPr lang="en">
                <a:solidFill>
                  <a:schemeClr val="dk1"/>
                </a:solidFill>
              </a:rPr>
              <a:t>, and you can use a key to access the value associated with that key. </a:t>
            </a:r>
            <a:r>
              <a:rPr b="1" lang="en">
                <a:solidFill>
                  <a:schemeClr val="dk1"/>
                </a:solidFill>
                <a:latin typeface="Roboto Condensed"/>
                <a:ea typeface="Roboto Condensed"/>
                <a:cs typeface="Roboto Condensed"/>
                <a:sym typeface="Roboto Condensed"/>
              </a:rPr>
              <a:t>A key’s value</a:t>
            </a:r>
            <a:r>
              <a:rPr lang="en">
                <a:solidFill>
                  <a:schemeClr val="dk1"/>
                </a:solidFill>
              </a:rPr>
              <a:t> can be a </a:t>
            </a:r>
            <a:r>
              <a:rPr b="1" lang="en">
                <a:solidFill>
                  <a:schemeClr val="dk1"/>
                </a:solidFill>
                <a:latin typeface="Roboto Condensed"/>
                <a:ea typeface="Roboto Condensed"/>
                <a:cs typeface="Roboto Condensed"/>
                <a:sym typeface="Roboto Condensed"/>
              </a:rPr>
              <a:t>number</a:t>
            </a:r>
            <a:r>
              <a:rPr lang="en">
                <a:solidFill>
                  <a:schemeClr val="dk1"/>
                </a:solidFill>
              </a:rPr>
              <a:t>, a </a:t>
            </a:r>
            <a:r>
              <a:rPr b="1" lang="en">
                <a:solidFill>
                  <a:schemeClr val="dk1"/>
                </a:solidFill>
                <a:latin typeface="Roboto Condensed"/>
                <a:ea typeface="Roboto Condensed"/>
                <a:cs typeface="Roboto Condensed"/>
                <a:sym typeface="Roboto Condensed"/>
              </a:rPr>
              <a:t>string</a:t>
            </a:r>
            <a:r>
              <a:rPr lang="en">
                <a:solidFill>
                  <a:schemeClr val="dk1"/>
                </a:solidFill>
              </a:rPr>
              <a:t>, a </a:t>
            </a:r>
            <a:r>
              <a:rPr b="1" lang="en">
                <a:solidFill>
                  <a:schemeClr val="dk1"/>
                </a:solidFill>
                <a:latin typeface="Roboto Condensed"/>
                <a:ea typeface="Roboto Condensed"/>
                <a:cs typeface="Roboto Condensed"/>
                <a:sym typeface="Roboto Condensed"/>
              </a:rPr>
              <a:t>list</a:t>
            </a:r>
            <a:r>
              <a:rPr lang="en">
                <a:solidFill>
                  <a:schemeClr val="dk1"/>
                </a:solidFill>
              </a:rPr>
              <a:t>, or </a:t>
            </a:r>
            <a:r>
              <a:rPr b="1" lang="en">
                <a:solidFill>
                  <a:schemeClr val="dk1"/>
                </a:solidFill>
                <a:latin typeface="Roboto Condensed"/>
                <a:ea typeface="Roboto Condensed"/>
                <a:cs typeface="Roboto Condensed"/>
                <a:sym typeface="Roboto Condensed"/>
              </a:rPr>
              <a:t>even another dictionary</a:t>
            </a:r>
            <a:r>
              <a:rPr lang="en">
                <a:solidFill>
                  <a:schemeClr val="dk1"/>
                </a:solidFill>
              </a:rPr>
              <a:t>. In fact, you can use any object that you can create in Python as a value in a dictionary.</a:t>
            </a:r>
            <a:endParaRPr>
              <a:solidFill>
                <a:schemeClr val="dk1"/>
              </a:solidFill>
            </a:endParaRPr>
          </a:p>
          <a:p>
            <a:pPr indent="0" lvl="0" marL="0" rtl="0" algn="l">
              <a:spcBef>
                <a:spcPts val="1600"/>
              </a:spcBef>
              <a:spcAft>
                <a:spcPts val="0"/>
              </a:spcAft>
              <a:buNone/>
            </a:pPr>
            <a:r>
              <a:rPr lang="en">
                <a:solidFill>
                  <a:schemeClr val="dk1"/>
                </a:solidFill>
              </a:rPr>
              <a:t>In Python, a dictionary is wrapped in </a:t>
            </a:r>
            <a:r>
              <a:rPr b="1" lang="en">
                <a:solidFill>
                  <a:schemeClr val="dk1"/>
                </a:solidFill>
                <a:latin typeface="Roboto Condensed"/>
                <a:ea typeface="Roboto Condensed"/>
                <a:cs typeface="Roboto Condensed"/>
                <a:sym typeface="Roboto Condensed"/>
              </a:rPr>
              <a:t>braces, {}</a:t>
            </a:r>
            <a:r>
              <a:rPr lang="en">
                <a:solidFill>
                  <a:schemeClr val="dk1"/>
                </a:solidFill>
              </a:rPr>
              <a:t>, with a series of key-value pairs inside the braces.</a:t>
            </a:r>
            <a:endParaRPr>
              <a:solidFill>
                <a:schemeClr val="dk1"/>
              </a:solidFill>
            </a:endParaRPr>
          </a:p>
          <a:p>
            <a:pPr indent="0" lvl="0" marL="0" rtl="0" algn="l">
              <a:spcBef>
                <a:spcPts val="1600"/>
              </a:spcBef>
              <a:spcAft>
                <a:spcPts val="0"/>
              </a:spcAft>
              <a:buNone/>
            </a:pPr>
            <a:r>
              <a:rPr lang="en">
                <a:solidFill>
                  <a:schemeClr val="dk1"/>
                </a:solidFill>
              </a:rPr>
              <a:t>&gt;&gt;&gt; car_0 = {‘brand’:’bmw’, ‘color’:’black’, ‘price’:’30000’}</a:t>
            </a:r>
            <a:endParaRPr>
              <a:solidFill>
                <a:schemeClr val="dk1"/>
              </a:solidFill>
            </a:endParaRPr>
          </a:p>
          <a:p>
            <a:pPr indent="0" lvl="0" marL="0" rtl="0" algn="l">
              <a:spcBef>
                <a:spcPts val="1600"/>
              </a:spcBef>
              <a:spcAft>
                <a:spcPts val="1600"/>
              </a:spcAft>
              <a:buNone/>
            </a:pPr>
            <a:r>
              <a:rPr lang="en">
                <a:solidFill>
                  <a:schemeClr val="dk1"/>
                </a:solidFill>
              </a:rPr>
              <a:t>A key-value pair is a set of values associated with each other.</a:t>
            </a:r>
            <a:endParaRPr>
              <a:solidFill>
                <a:schemeClr val="dk1"/>
              </a:solidFill>
            </a:endParaRPr>
          </a:p>
        </p:txBody>
      </p:sp>
      <p:sp>
        <p:nvSpPr>
          <p:cNvPr id="226" name="Google Shape;226;p4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Dictionaries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you provide a key, Python returns the value associated with that key. Every key is connected to its value by a colon, and individual key-value pairs are separated by commas. You can store as many key-value pairs as you want in a dictionary.</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Accessing Values in a Dictionary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get the value associated with a key, give the name of the dictionary and then place the key inside a set of square brackets.</a:t>
            </a:r>
            <a:br>
              <a:rPr lang="en">
                <a:solidFill>
                  <a:schemeClr val="dk1"/>
                </a:solidFill>
              </a:rPr>
            </a:br>
            <a:br>
              <a:rPr lang="en">
                <a:solidFill>
                  <a:schemeClr val="dk1"/>
                </a:solidFill>
              </a:rPr>
            </a:br>
            <a:r>
              <a:rPr lang="en">
                <a:solidFill>
                  <a:schemeClr val="dk1"/>
                </a:solidFill>
              </a:rPr>
              <a:t>&gt;&gt;&gt; car_0 = {‘brand’:’bmw’, ‘color’:’black’, ‘price’:’30000’}</a:t>
            </a:r>
            <a:br>
              <a:rPr lang="en">
                <a:solidFill>
                  <a:schemeClr val="dk1"/>
                </a:solidFill>
              </a:rPr>
            </a:br>
            <a:r>
              <a:rPr lang="en">
                <a:solidFill>
                  <a:schemeClr val="dk1"/>
                </a:solidFill>
              </a:rPr>
              <a:t>&gt;&gt;&gt; print (car_0[‘brand’])</a:t>
            </a:r>
            <a:br>
              <a:rPr lang="en">
                <a:solidFill>
                  <a:schemeClr val="dk1"/>
                </a:solidFill>
              </a:rPr>
            </a:br>
            <a:r>
              <a:rPr lang="en">
                <a:solidFill>
                  <a:schemeClr val="dk1"/>
                </a:solidFill>
              </a:rPr>
              <a:t>The output is: bmw</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Adding New Key-Value Pairs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Dictionaries are dynamic structures, and you can add new key-value pairs to a dictionary at any time. For example, to add a new key-value pair, you would give the name of the dictionary followed by the new key in square brackets along with the new value.</a:t>
            </a:r>
            <a:endParaRPr>
              <a:solidFill>
                <a:schemeClr val="dk1"/>
              </a:solidFill>
            </a:endParaRPr>
          </a:p>
          <a:p>
            <a:pPr indent="0" lvl="0" marL="0" rtl="0" algn="l">
              <a:spcBef>
                <a:spcPts val="1600"/>
              </a:spcBef>
              <a:spcAft>
                <a:spcPts val="0"/>
              </a:spcAft>
              <a:buNone/>
            </a:pPr>
            <a:r>
              <a:rPr lang="en">
                <a:solidFill>
                  <a:schemeClr val="dk1"/>
                </a:solidFill>
              </a:rPr>
              <a:t>&gt;&gt;&gt; car_0 = {‘brand’:’bmw’, ‘color’:’black’, ‘price’:’30000’}</a:t>
            </a:r>
            <a:br>
              <a:rPr lang="en">
                <a:solidFill>
                  <a:schemeClr val="dk1"/>
                </a:solidFill>
              </a:rPr>
            </a:br>
            <a:r>
              <a:rPr lang="en">
                <a:solidFill>
                  <a:schemeClr val="dk1"/>
                </a:solidFill>
              </a:rPr>
              <a:t>&gt;&gt;&gt; car_0[‘HP’] = 510</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32" name="Google Shape;232;p4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Dictionaries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Starting with an Empty Dictionary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It’s sometimes convenient, or even necessary, to start with an empty dictionary and then add each new item to it. To start filling an empty dictionary, define a dictionary with an empty set of braces and then add each key-value pair on its own line.</a:t>
            </a:r>
            <a:endParaRPr>
              <a:solidFill>
                <a:schemeClr val="dk1"/>
              </a:solidFill>
            </a:endParaRPr>
          </a:p>
          <a:p>
            <a:pPr indent="0" lvl="0" marL="0" rtl="0" algn="l">
              <a:spcBef>
                <a:spcPts val="1600"/>
              </a:spcBef>
              <a:spcAft>
                <a:spcPts val="0"/>
              </a:spcAft>
              <a:buNone/>
            </a:pPr>
            <a:r>
              <a:rPr lang="en">
                <a:solidFill>
                  <a:schemeClr val="dk1"/>
                </a:solidFill>
              </a:rPr>
              <a:t>&gt;&gt;&gt; car_0 = {}</a:t>
            </a:r>
            <a:br>
              <a:rPr lang="en">
                <a:solidFill>
                  <a:schemeClr val="dk1"/>
                </a:solidFill>
              </a:rPr>
            </a:br>
            <a:r>
              <a:rPr lang="en">
                <a:solidFill>
                  <a:schemeClr val="dk1"/>
                </a:solidFill>
              </a:rPr>
              <a:t>&gt;&gt;&gt; car_0[‘brand’] = ‘bmw’</a:t>
            </a:r>
            <a:br>
              <a:rPr lang="en">
                <a:solidFill>
                  <a:schemeClr val="dk1"/>
                </a:solidFill>
              </a:rPr>
            </a:br>
            <a:r>
              <a:rPr lang="en">
                <a:solidFill>
                  <a:schemeClr val="dk1"/>
                </a:solidFill>
              </a:rPr>
              <a:t>&gt;&gt;&gt; car_0[‘color’] = ‘black’</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Modifying Values in a Dictionary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modify a value in a dictionary, give the name of the dictionary with the key in square brackets and then the new value you want associated with that key.</a:t>
            </a:r>
            <a:endParaRPr>
              <a:solidFill>
                <a:schemeClr val="dk1"/>
              </a:solidFill>
            </a:endParaRPr>
          </a:p>
          <a:p>
            <a:pPr indent="0" lvl="0" marL="0" rtl="0" algn="l">
              <a:spcBef>
                <a:spcPts val="1600"/>
              </a:spcBef>
              <a:spcAft>
                <a:spcPts val="0"/>
              </a:spcAft>
              <a:buNone/>
            </a:pPr>
            <a:r>
              <a:rPr lang="en">
                <a:solidFill>
                  <a:schemeClr val="dk1"/>
                </a:solidFill>
              </a:rPr>
              <a:t>&gt;&gt;&gt; car_0[‘brand’] = ‘audi’</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38" name="Google Shape;238;p4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Dictionaries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Removing Key-Value Pairs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you no longer need a piece of information that’s stored in a dictionary, you can use the </a:t>
            </a:r>
            <a:r>
              <a:rPr b="1" lang="en">
                <a:solidFill>
                  <a:schemeClr val="dk1"/>
                </a:solidFill>
                <a:latin typeface="Roboto Condensed"/>
                <a:ea typeface="Roboto Condensed"/>
                <a:cs typeface="Roboto Condensed"/>
                <a:sym typeface="Roboto Condensed"/>
              </a:rPr>
              <a:t>del </a:t>
            </a:r>
            <a:r>
              <a:rPr lang="en">
                <a:solidFill>
                  <a:schemeClr val="dk1"/>
                </a:solidFill>
              </a:rPr>
              <a:t>statement to completely remove a key-value pair. All del needs is the name of the dictionary and the key that you want to remove.</a:t>
            </a:r>
            <a:endParaRPr>
              <a:solidFill>
                <a:schemeClr val="dk1"/>
              </a:solidFill>
            </a:endParaRPr>
          </a:p>
          <a:p>
            <a:pPr indent="0" lvl="0" marL="0" rtl="0" algn="l">
              <a:spcBef>
                <a:spcPts val="1600"/>
              </a:spcBef>
              <a:spcAft>
                <a:spcPts val="0"/>
              </a:spcAft>
              <a:buNone/>
            </a:pPr>
            <a:r>
              <a:rPr lang="en">
                <a:solidFill>
                  <a:schemeClr val="dk1"/>
                </a:solidFill>
              </a:rPr>
              <a:t>&gt;&gt;&gt; car_0 = {‘brand’:’bmw’, ‘color’:’black’, ‘price’:’30000’}</a:t>
            </a:r>
            <a:br>
              <a:rPr lang="en">
                <a:solidFill>
                  <a:schemeClr val="dk1"/>
                </a:solidFill>
              </a:rPr>
            </a:br>
            <a:r>
              <a:rPr lang="en">
                <a:solidFill>
                  <a:schemeClr val="dk1"/>
                </a:solidFill>
              </a:rPr>
              <a:t>&gt;&gt;&gt; del car_0[‘brand’]</a:t>
            </a:r>
            <a:br>
              <a:rPr lang="en">
                <a:solidFill>
                  <a:schemeClr val="dk1"/>
                </a:solidFill>
              </a:rPr>
            </a:br>
            <a:r>
              <a:rPr lang="en">
                <a:solidFill>
                  <a:schemeClr val="dk1"/>
                </a:solidFill>
              </a:rPr>
              <a:t>&gt;&gt;&gt; print (car_0)</a:t>
            </a:r>
            <a:br>
              <a:rPr lang="en">
                <a:solidFill>
                  <a:schemeClr val="dk1"/>
                </a:solidFill>
              </a:rPr>
            </a:br>
            <a:r>
              <a:rPr lang="en">
                <a:solidFill>
                  <a:schemeClr val="dk1"/>
                </a:solidFill>
              </a:rPr>
              <a:t>The output is: {‘color’:’black’, ‘price’:’30000’}</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Using get() to Access Values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Using keys in square brackets to retrieve the value you’re interested in from a dictionary might cause one potential problem: if the key you ask for doesn’t exist, you’ll get an error.</a:t>
            </a:r>
            <a:endParaRPr>
              <a:solidFill>
                <a:schemeClr val="dk1"/>
              </a:solidFill>
            </a:endParaRPr>
          </a:p>
          <a:p>
            <a:pPr indent="0" lvl="0" marL="0" rtl="0" algn="l">
              <a:spcBef>
                <a:spcPts val="1600"/>
              </a:spcBef>
              <a:spcAft>
                <a:spcPts val="0"/>
              </a:spcAft>
              <a:buNone/>
            </a:pPr>
            <a:r>
              <a:rPr lang="en">
                <a:solidFill>
                  <a:schemeClr val="dk1"/>
                </a:solidFill>
              </a:rPr>
              <a:t>The get() method requires a key as a first argument. As a second optional argument, you can pass the value to be returned if the key doesn’t exist.</a:t>
            </a:r>
            <a:endParaRPr>
              <a:solidFill>
                <a:schemeClr val="dk1"/>
              </a:solidFill>
            </a:endParaRPr>
          </a:p>
          <a:p>
            <a:pPr indent="0" lvl="0" marL="0" rtl="0" algn="l">
              <a:spcBef>
                <a:spcPts val="1600"/>
              </a:spcBef>
              <a:spcAft>
                <a:spcPts val="0"/>
              </a:spcAft>
              <a:buNone/>
            </a:pPr>
            <a:r>
              <a:rPr lang="en">
                <a:solidFill>
                  <a:schemeClr val="dk1"/>
                </a:solidFill>
              </a:rPr>
              <a:t>&gt;&gt;&gt; car_price = car_0.get(‘price’, ‘There is no price for this car’)</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44" name="Google Shape;244;p4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Dictionaries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LISTS, TUPLES &amp; DICTIONARIES</a:t>
            </a:r>
            <a:endParaRPr/>
          </a:p>
        </p:txBody>
      </p:sp>
      <p:sp>
        <p:nvSpPr>
          <p:cNvPr id="140" name="Google Shape;140;p27"/>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data types.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50" name="Google Shape;250;p45"/>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45"/>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INTERACTIVITY</a:t>
            </a:r>
            <a:endParaRPr/>
          </a:p>
        </p:txBody>
      </p:sp>
      <p:sp>
        <p:nvSpPr>
          <p:cNvPr id="257" name="Google Shape;257;p46"/>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58" name="Google Shape;258;p46"/>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46"/>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is key.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Most programs are written to solve an end user’s problem. To do so, you usually need to get some information from the user. For a simple example, let’s say someone wants to find out whether they’re old enough to vote. If you write a program to answer this question, you need to know the user’s age before you can provide an answer. The program will need to ask the user to enter, or input, their age; once the program has this input, it can compare it to the voting age to determine if the user is old enough and then report the result.</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Input()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input() function pauses your program and waits for the user to enter some text. Once Python receives the user’s input, it assigns that input to a variable to make it convenient for you to work with.</a:t>
            </a:r>
            <a:endParaRPr>
              <a:solidFill>
                <a:schemeClr val="dk1"/>
              </a:solidFill>
            </a:endParaRPr>
          </a:p>
          <a:p>
            <a:pPr indent="0" lvl="0" marL="0" rtl="0" algn="l">
              <a:spcBef>
                <a:spcPts val="1600"/>
              </a:spcBef>
              <a:spcAft>
                <a:spcPts val="0"/>
              </a:spcAft>
              <a:buNone/>
            </a:pPr>
            <a:r>
              <a:rPr lang="en">
                <a:solidFill>
                  <a:schemeClr val="dk1"/>
                </a:solidFill>
              </a:rPr>
              <a:t>&gt;&gt;&gt; message = input(“Please enter your name: ”)</a:t>
            </a:r>
            <a:endParaRPr>
              <a:solidFill>
                <a:schemeClr val="dk1"/>
              </a:solidFill>
            </a:endParaRPr>
          </a:p>
          <a:p>
            <a:pPr indent="0" lvl="0" marL="0" rtl="0" algn="l">
              <a:spcBef>
                <a:spcPts val="1600"/>
              </a:spcBef>
              <a:spcAft>
                <a:spcPts val="0"/>
              </a:spcAft>
              <a:buNone/>
            </a:pPr>
            <a:r>
              <a:rPr lang="en">
                <a:solidFill>
                  <a:schemeClr val="dk1"/>
                </a:solidFill>
              </a:rPr>
              <a:t>The input() function takes one argument: the prompt, or instructions, that we want to display to the user so they know what to do.</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Print()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The print() function is used to display information to users. It accepts zero or more expressions as parameters, separated by commas.</a:t>
            </a:r>
            <a:endParaRPr>
              <a:solidFill>
                <a:schemeClr val="dk1"/>
              </a:solidFill>
            </a:endParaRPr>
          </a:p>
        </p:txBody>
      </p:sp>
      <p:sp>
        <p:nvSpPr>
          <p:cNvPr id="265" name="Google Shape;265;p47"/>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Your Program Interactive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Triple Quotes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If you need to display a long message, you can use the triple-quote symbol (‘’’ or “””) to span your message over multiple lines.</a:t>
            </a:r>
            <a:endParaRPr>
              <a:solidFill>
                <a:schemeClr val="dk1"/>
              </a:solidFill>
            </a:endParaRPr>
          </a:p>
          <a:p>
            <a:pPr indent="0" lvl="0" marL="0" rtl="0" algn="l">
              <a:spcBef>
                <a:spcPts val="1600"/>
              </a:spcBef>
              <a:spcAft>
                <a:spcPts val="0"/>
              </a:spcAft>
              <a:buNone/>
            </a:pPr>
            <a:r>
              <a:rPr lang="en">
                <a:solidFill>
                  <a:schemeClr val="dk1"/>
                </a:solidFill>
              </a:rPr>
              <a:t>&gt;&gt;&gt; print (“”” Hello there</a:t>
            </a:r>
            <a:br>
              <a:rPr lang="en">
                <a:solidFill>
                  <a:schemeClr val="dk1"/>
                </a:solidFill>
              </a:rPr>
            </a:br>
            <a:r>
              <a:rPr lang="en">
                <a:solidFill>
                  <a:schemeClr val="dk1"/>
                </a:solidFill>
              </a:rPr>
              <a:t>My name is Adam</a:t>
            </a:r>
            <a:br>
              <a:rPr lang="en">
                <a:solidFill>
                  <a:schemeClr val="dk1"/>
                </a:solidFill>
              </a:rPr>
            </a:br>
            <a:r>
              <a:rPr lang="en">
                <a:solidFill>
                  <a:schemeClr val="dk1"/>
                </a:solidFill>
              </a:rPr>
              <a:t>And am 25 years old “””)</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Escape Characters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we may need to print some special “unprintable” characters such as a tab or a newline. In this case, you need to use the \ (backslash) character to escape characters that otherwise have a different meaning.</a:t>
            </a:r>
            <a:endParaRPr>
              <a:solidFill>
                <a:schemeClr val="dk1"/>
              </a:solidFill>
            </a:endParaRPr>
          </a:p>
          <a:p>
            <a:pPr indent="0" lvl="0" marL="0" rtl="0" algn="l">
              <a:spcBef>
                <a:spcPts val="1600"/>
              </a:spcBef>
              <a:spcAft>
                <a:spcPts val="0"/>
              </a:spcAft>
              <a:buNone/>
            </a:pPr>
            <a:r>
              <a:rPr lang="en">
                <a:solidFill>
                  <a:schemeClr val="dk1"/>
                </a:solidFill>
              </a:rPr>
              <a:t>For instance to print a tab, we type the backslash character before the letter t, like this: \t. Without the \ character, the letter t will be printed. With it, a tab is printed.</a:t>
            </a:r>
            <a:endParaRPr>
              <a:solidFill>
                <a:schemeClr val="dk1"/>
              </a:solidFill>
            </a:endParaRPr>
          </a:p>
          <a:p>
            <a:pPr indent="0" lvl="0" marL="0" rtl="0" algn="l">
              <a:spcBef>
                <a:spcPts val="1600"/>
              </a:spcBef>
              <a:spcAft>
                <a:spcPts val="1600"/>
              </a:spcAft>
              <a:buNone/>
            </a:pPr>
            <a:r>
              <a:rPr lang="en">
                <a:solidFill>
                  <a:schemeClr val="dk1"/>
                </a:solidFill>
              </a:rPr>
              <a:t>&gt;&gt;&gt;  print (‘Hello\tWorld’)</a:t>
            </a:r>
            <a:br>
              <a:rPr lang="en">
                <a:solidFill>
                  <a:schemeClr val="dk1"/>
                </a:solidFill>
              </a:rPr>
            </a:br>
            <a:r>
              <a:rPr lang="en">
                <a:solidFill>
                  <a:schemeClr val="dk1"/>
                </a:solidFill>
              </a:rPr>
              <a:t>The output is: Hello        World</a:t>
            </a:r>
            <a:endParaRPr>
              <a:solidFill>
                <a:schemeClr val="dk1"/>
              </a:solidFill>
            </a:endParaRPr>
          </a:p>
        </p:txBody>
      </p:sp>
      <p:sp>
        <p:nvSpPr>
          <p:cNvPr id="271" name="Google Shape;271;p4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Making Your Program Interactive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77" name="Google Shape;277;p49"/>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49"/>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CHOICES &amp; DECISIONS</a:t>
            </a:r>
            <a:endParaRPr/>
          </a:p>
        </p:txBody>
      </p:sp>
      <p:sp>
        <p:nvSpPr>
          <p:cNvPr id="284" name="Google Shape;284;p50"/>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85" name="Google Shape;285;p50"/>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86" name="Google Shape;286;p50"/>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Programming often involves examining a set of conditions and deciding which action to take based on those conditions. Python’s if statement allows you to examine the current state of a program and respond appropriately to that state.</a:t>
            </a:r>
            <a:endParaRPr>
              <a:solidFill>
                <a:schemeClr val="dk1"/>
              </a:solidFill>
            </a:endParaRPr>
          </a:p>
          <a:p>
            <a:pPr indent="0" lvl="0" marL="0" rtl="0" algn="l">
              <a:spcBef>
                <a:spcPts val="1600"/>
              </a:spcBef>
              <a:spcAft>
                <a:spcPts val="0"/>
              </a:spcAft>
              <a:buNone/>
            </a:pPr>
            <a:r>
              <a:rPr lang="en">
                <a:solidFill>
                  <a:schemeClr val="dk1"/>
                </a:solidFill>
              </a:rPr>
              <a:t>At the heart of every if statement is an expression that can be evaluated as True or False and is called a </a:t>
            </a:r>
            <a:r>
              <a:rPr b="1" lang="en">
                <a:solidFill>
                  <a:schemeClr val="dk1"/>
                </a:solidFill>
                <a:latin typeface="Roboto Condensed"/>
                <a:ea typeface="Roboto Condensed"/>
                <a:cs typeface="Roboto Condensed"/>
                <a:sym typeface="Roboto Condensed"/>
              </a:rPr>
              <a:t>conditional test</a:t>
            </a:r>
            <a:r>
              <a:rPr lang="en">
                <a:solidFill>
                  <a:schemeClr val="dk1"/>
                </a:solidFill>
              </a:rPr>
              <a:t>. Python uses the values </a:t>
            </a:r>
            <a:r>
              <a:rPr b="1" lang="en">
                <a:solidFill>
                  <a:schemeClr val="dk1"/>
                </a:solidFill>
                <a:latin typeface="Roboto Condensed"/>
                <a:ea typeface="Roboto Condensed"/>
                <a:cs typeface="Roboto Condensed"/>
                <a:sym typeface="Roboto Condensed"/>
              </a:rPr>
              <a:t>True </a:t>
            </a:r>
            <a:r>
              <a:rPr lang="en">
                <a:solidFill>
                  <a:schemeClr val="dk1"/>
                </a:solidFill>
              </a:rPr>
              <a:t>and </a:t>
            </a:r>
            <a:r>
              <a:rPr b="1" lang="en">
                <a:solidFill>
                  <a:schemeClr val="dk1"/>
                </a:solidFill>
                <a:latin typeface="Roboto Condensed"/>
                <a:ea typeface="Roboto Condensed"/>
                <a:cs typeface="Roboto Condensed"/>
                <a:sym typeface="Roboto Condensed"/>
              </a:rPr>
              <a:t>False </a:t>
            </a:r>
            <a:r>
              <a:rPr lang="en">
                <a:solidFill>
                  <a:schemeClr val="dk1"/>
                </a:solidFill>
              </a:rPr>
              <a:t>to decide whether the code in an if statement should be executed. If a conditional test evaluates to True, Python executes the code following the if statement. If the test evaluates to False, Python ignores the code following the if statement.</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Checking for Equality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Most conditional tests compare the current value of a variable to a specific value of interest. The simplest conditional test checks whether the value of a variable is equal to the value of interest.</a:t>
            </a:r>
            <a:endParaRPr>
              <a:solidFill>
                <a:schemeClr val="dk1"/>
              </a:solidFill>
            </a:endParaRPr>
          </a:p>
          <a:p>
            <a:pPr indent="0" lvl="0" marL="0" rtl="0" algn="l">
              <a:spcBef>
                <a:spcPts val="1600"/>
              </a:spcBef>
              <a:spcAft>
                <a:spcPts val="1600"/>
              </a:spcAft>
              <a:buNone/>
            </a:pPr>
            <a:r>
              <a:rPr lang="en">
                <a:solidFill>
                  <a:schemeClr val="dk1"/>
                </a:solidFill>
              </a:rPr>
              <a:t>&gt;&gt;&gt; car = ‘bmw’</a:t>
            </a:r>
            <a:br>
              <a:rPr lang="en">
                <a:solidFill>
                  <a:schemeClr val="dk1"/>
                </a:solidFill>
              </a:rPr>
            </a:br>
            <a:r>
              <a:rPr lang="en">
                <a:solidFill>
                  <a:schemeClr val="dk1"/>
                </a:solidFill>
              </a:rPr>
              <a:t>&gt;&gt;&gt; car == ‘bmw’</a:t>
            </a:r>
            <a:br>
              <a:rPr lang="en">
                <a:solidFill>
                  <a:schemeClr val="dk1"/>
                </a:solidFill>
              </a:rPr>
            </a:br>
            <a:r>
              <a:rPr lang="en">
                <a:solidFill>
                  <a:schemeClr val="dk1"/>
                </a:solidFill>
              </a:rPr>
              <a:t>True</a:t>
            </a:r>
            <a:br>
              <a:rPr lang="en">
                <a:solidFill>
                  <a:schemeClr val="dk1"/>
                </a:solidFill>
              </a:rPr>
            </a:br>
            <a:br>
              <a:rPr lang="en">
                <a:solidFill>
                  <a:schemeClr val="dk1"/>
                </a:solidFill>
              </a:rPr>
            </a:br>
            <a:r>
              <a:rPr lang="en">
                <a:solidFill>
                  <a:schemeClr val="dk1"/>
                </a:solidFill>
              </a:rPr>
              <a:t>&gt;&gt;&gt; car = ‘bmw’</a:t>
            </a:r>
            <a:br>
              <a:rPr lang="en">
                <a:solidFill>
                  <a:schemeClr val="dk1"/>
                </a:solidFill>
              </a:rPr>
            </a:br>
            <a:r>
              <a:rPr lang="en">
                <a:solidFill>
                  <a:schemeClr val="dk1"/>
                </a:solidFill>
              </a:rPr>
              <a:t>&gt;&gt;&gt; car == ‘audi’</a:t>
            </a:r>
            <a:br>
              <a:rPr lang="en">
                <a:solidFill>
                  <a:schemeClr val="dk1"/>
                </a:solidFill>
              </a:rPr>
            </a:br>
            <a:r>
              <a:rPr lang="en">
                <a:solidFill>
                  <a:schemeClr val="dk1"/>
                </a:solidFill>
              </a:rPr>
              <a:t>False</a:t>
            </a:r>
            <a:endParaRPr>
              <a:solidFill>
                <a:schemeClr val="dk1"/>
              </a:solidFill>
            </a:endParaRPr>
          </a:p>
        </p:txBody>
      </p:sp>
      <p:sp>
        <p:nvSpPr>
          <p:cNvPr id="292" name="Google Shape;292;p5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Ignoring Case When Checking for Equality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Testing for equality is case sensitive in Python. If case matters, this behavior is advantageous. But if case doesn’t matter and instead you just want to test the value of a variable, you can convert the variable’s value to lowercase before doing the comparison.</a:t>
            </a:r>
            <a:endParaRPr>
              <a:solidFill>
                <a:schemeClr val="dk1"/>
              </a:solidFill>
            </a:endParaRPr>
          </a:p>
          <a:p>
            <a:pPr indent="0" lvl="0" marL="0" rtl="0" algn="l">
              <a:spcBef>
                <a:spcPts val="1600"/>
              </a:spcBef>
              <a:spcAft>
                <a:spcPts val="0"/>
              </a:spcAft>
              <a:buNone/>
            </a:pPr>
            <a:r>
              <a:rPr lang="en">
                <a:solidFill>
                  <a:schemeClr val="dk1"/>
                </a:solidFill>
              </a:rPr>
              <a:t>&gt;&gt;&gt; car = ‘Audi’</a:t>
            </a:r>
            <a:br>
              <a:rPr lang="en">
                <a:solidFill>
                  <a:schemeClr val="dk1"/>
                </a:solidFill>
              </a:rPr>
            </a:br>
            <a:r>
              <a:rPr lang="en">
                <a:solidFill>
                  <a:schemeClr val="dk1"/>
                </a:solidFill>
              </a:rPr>
              <a:t>&gt;&gt;&gt; car.lower() == ‘audi’</a:t>
            </a:r>
            <a:br>
              <a:rPr lang="en">
                <a:solidFill>
                  <a:schemeClr val="dk1"/>
                </a:solidFill>
              </a:rPr>
            </a:br>
            <a:r>
              <a:rPr lang="en">
                <a:solidFill>
                  <a:schemeClr val="dk1"/>
                </a:solidFill>
              </a:rPr>
              <a:t>True</a:t>
            </a:r>
            <a:endParaRPr>
              <a:solidFill>
                <a:schemeClr val="dk1"/>
              </a:solidFill>
            </a:endParaRPr>
          </a:p>
          <a:p>
            <a:pPr indent="0" lvl="0" marL="0" rtl="0" algn="l">
              <a:spcBef>
                <a:spcPts val="1600"/>
              </a:spcBef>
              <a:spcAft>
                <a:spcPts val="0"/>
              </a:spcAft>
              <a:buNone/>
            </a:pPr>
            <a:r>
              <a:rPr lang="en">
                <a:solidFill>
                  <a:schemeClr val="dk1"/>
                </a:solidFill>
              </a:rPr>
              <a:t>Websites enforce certain rules for the data that users enter in a manner similar to this. For example, a site might use a conditional test like this to ensure that every user has a truly unique username, not just a variation on the capitalization of another person’s username. When someone submits a new username, that new username is converted to lowercase and compared to the lowercase versions of all existing usernames. During this check, a username like 'John' will be rejected if any variation of 'john' is already in use.</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Checking for Inequality</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When you want to determine whether two values are not equal, you can combine an exclamation point and an equal sign </a:t>
            </a:r>
            <a:r>
              <a:rPr b="1" lang="en">
                <a:solidFill>
                  <a:schemeClr val="dk1"/>
                </a:solidFill>
                <a:latin typeface="Roboto Condensed"/>
                <a:ea typeface="Roboto Condensed"/>
                <a:cs typeface="Roboto Condensed"/>
                <a:sym typeface="Roboto Condensed"/>
              </a:rPr>
              <a:t>(!=)</a:t>
            </a:r>
            <a:r>
              <a:rPr lang="en">
                <a:solidFill>
                  <a:schemeClr val="dk1"/>
                </a:solidFill>
              </a:rPr>
              <a:t>. The exclamation point represents not, as it does in many programming languages.</a:t>
            </a:r>
            <a:endParaRPr>
              <a:solidFill>
                <a:schemeClr val="dk1"/>
              </a:solidFill>
            </a:endParaRPr>
          </a:p>
        </p:txBody>
      </p:sp>
      <p:sp>
        <p:nvSpPr>
          <p:cNvPr id="298" name="Google Shape;298;p5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Numerical Comparisons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Testing numerical values is pretty straightforward.</a:t>
            </a:r>
            <a:endParaRPr>
              <a:solidFill>
                <a:schemeClr val="dk1"/>
              </a:solidFill>
            </a:endParaRPr>
          </a:p>
          <a:p>
            <a:pPr indent="0" lvl="0" marL="0" rtl="0" algn="l">
              <a:spcBef>
                <a:spcPts val="1600"/>
              </a:spcBef>
              <a:spcAft>
                <a:spcPts val="0"/>
              </a:spcAft>
              <a:buNone/>
            </a:pPr>
            <a:r>
              <a:rPr lang="en">
                <a:solidFill>
                  <a:schemeClr val="dk1"/>
                </a:solidFill>
              </a:rPr>
              <a:t>&gt;&gt;&gt; age = 18</a:t>
            </a:r>
            <a:br>
              <a:rPr lang="en">
                <a:solidFill>
                  <a:schemeClr val="dk1"/>
                </a:solidFill>
              </a:rPr>
            </a:br>
            <a:r>
              <a:rPr lang="en">
                <a:solidFill>
                  <a:schemeClr val="dk1"/>
                </a:solidFill>
              </a:rPr>
              <a:t>&gt;&gt;&gt; age == 18</a:t>
            </a:r>
            <a:br>
              <a:rPr lang="en">
                <a:solidFill>
                  <a:schemeClr val="dk1"/>
                </a:solidFill>
              </a:rPr>
            </a:br>
            <a:r>
              <a:rPr lang="en">
                <a:solidFill>
                  <a:schemeClr val="dk1"/>
                </a:solidFill>
              </a:rPr>
              <a:t>True</a:t>
            </a:r>
            <a:endParaRPr>
              <a:solidFill>
                <a:schemeClr val="dk1"/>
              </a:solidFill>
            </a:endParaRPr>
          </a:p>
          <a:p>
            <a:pPr indent="0" lvl="0" marL="0" rtl="0" algn="l">
              <a:spcBef>
                <a:spcPts val="1600"/>
              </a:spcBef>
              <a:spcAft>
                <a:spcPts val="0"/>
              </a:spcAft>
              <a:buNone/>
            </a:pPr>
            <a:r>
              <a:rPr lang="en">
                <a:solidFill>
                  <a:schemeClr val="dk1"/>
                </a:solidFill>
              </a:rPr>
              <a:t>You can also test to see if two numbers are not equal.</a:t>
            </a:r>
            <a:br>
              <a:rPr lang="en">
                <a:solidFill>
                  <a:schemeClr val="dk1"/>
                </a:solidFill>
              </a:rPr>
            </a:br>
            <a:br>
              <a:rPr lang="en">
                <a:solidFill>
                  <a:schemeClr val="dk1"/>
                </a:solidFill>
              </a:rPr>
            </a:br>
            <a:r>
              <a:rPr lang="en">
                <a:solidFill>
                  <a:schemeClr val="dk1"/>
                </a:solidFill>
              </a:rPr>
              <a:t>&gt;&gt;&gt; age = 18</a:t>
            </a:r>
            <a:br>
              <a:rPr lang="en">
                <a:solidFill>
                  <a:schemeClr val="dk1"/>
                </a:solidFill>
              </a:rPr>
            </a:br>
            <a:r>
              <a:rPr lang="en">
                <a:solidFill>
                  <a:schemeClr val="dk1"/>
                </a:solidFill>
              </a:rPr>
              <a:t>&gt;&gt;&gt; if age != 42:</a:t>
            </a:r>
            <a:br>
              <a:rPr lang="en">
                <a:solidFill>
                  <a:schemeClr val="dk1"/>
                </a:solidFill>
              </a:rPr>
            </a:br>
            <a:r>
              <a:rPr lang="en">
                <a:solidFill>
                  <a:schemeClr val="dk1"/>
                </a:solidFill>
              </a:rPr>
              <a:t>	print (“Age doesn't equal to 42”)</a:t>
            </a:r>
            <a:endParaRPr>
              <a:solidFill>
                <a:schemeClr val="dk1"/>
              </a:solidFill>
            </a:endParaRPr>
          </a:p>
          <a:p>
            <a:pPr indent="0" lvl="0" marL="0" rtl="0" algn="l">
              <a:spcBef>
                <a:spcPts val="1600"/>
              </a:spcBef>
              <a:spcAft>
                <a:spcPts val="1600"/>
              </a:spcAft>
              <a:buNone/>
            </a:pPr>
            <a:r>
              <a:rPr lang="en">
                <a:solidFill>
                  <a:schemeClr val="dk1"/>
                </a:solidFill>
              </a:rPr>
              <a:t>You can include various mathematical comparisons in your conditional statements as well, such as </a:t>
            </a:r>
            <a:r>
              <a:rPr b="1" lang="en">
                <a:solidFill>
                  <a:schemeClr val="dk1"/>
                </a:solidFill>
                <a:latin typeface="Roboto Condensed"/>
                <a:ea typeface="Roboto Condensed"/>
                <a:cs typeface="Roboto Condensed"/>
                <a:sym typeface="Roboto Condensed"/>
              </a:rPr>
              <a:t>less than (&lt;)</a:t>
            </a:r>
            <a:r>
              <a:rPr lang="en">
                <a:solidFill>
                  <a:schemeClr val="dk1"/>
                </a:solidFill>
              </a:rPr>
              <a:t>, </a:t>
            </a:r>
            <a:r>
              <a:rPr b="1" lang="en">
                <a:solidFill>
                  <a:schemeClr val="dk1"/>
                </a:solidFill>
                <a:latin typeface="Roboto Condensed"/>
                <a:ea typeface="Roboto Condensed"/>
                <a:cs typeface="Roboto Condensed"/>
                <a:sym typeface="Roboto Condensed"/>
              </a:rPr>
              <a:t>less than or equal(&lt;=)</a:t>
            </a:r>
            <a:r>
              <a:rPr lang="en">
                <a:solidFill>
                  <a:schemeClr val="dk1"/>
                </a:solidFill>
              </a:rPr>
              <a:t> to, </a:t>
            </a:r>
            <a:r>
              <a:rPr b="1" lang="en">
                <a:solidFill>
                  <a:schemeClr val="dk1"/>
                </a:solidFill>
                <a:latin typeface="Roboto Condensed"/>
                <a:ea typeface="Roboto Condensed"/>
                <a:cs typeface="Roboto Condensed"/>
                <a:sym typeface="Roboto Condensed"/>
              </a:rPr>
              <a:t>greater than (&gt;)</a:t>
            </a:r>
            <a:r>
              <a:rPr lang="en">
                <a:solidFill>
                  <a:schemeClr val="dk1"/>
                </a:solidFill>
              </a:rPr>
              <a:t>, and </a:t>
            </a:r>
            <a:r>
              <a:rPr b="1" lang="en">
                <a:solidFill>
                  <a:schemeClr val="dk1"/>
                </a:solidFill>
                <a:latin typeface="Roboto Condensed"/>
                <a:ea typeface="Roboto Condensed"/>
                <a:cs typeface="Roboto Condensed"/>
                <a:sym typeface="Roboto Condensed"/>
              </a:rPr>
              <a:t>greater than or equal (&gt;=)</a:t>
            </a:r>
            <a:r>
              <a:rPr lang="en">
                <a:solidFill>
                  <a:schemeClr val="dk1"/>
                </a:solidFill>
              </a:rPr>
              <a:t> to.</a:t>
            </a:r>
            <a:endParaRPr>
              <a:solidFill>
                <a:schemeClr val="dk1"/>
              </a:solidFill>
            </a:endParaRPr>
          </a:p>
        </p:txBody>
      </p:sp>
      <p:sp>
        <p:nvSpPr>
          <p:cNvPr id="304" name="Google Shape;304;p5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Checking Multiple Conditions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may want to check multiple conditions at the same time. For example, sometimes you might need two conditions to be True to take an action. Other times you might be satisfied with just one condition being True. The keywords and and or can help you in these situations.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Using and to Check Multiple Conditions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check whether two conditions are both True simultaneously, use the keyword </a:t>
            </a:r>
            <a:r>
              <a:rPr b="1" lang="en">
                <a:solidFill>
                  <a:schemeClr val="dk1"/>
                </a:solidFill>
                <a:latin typeface="Roboto Condensed"/>
                <a:ea typeface="Roboto Condensed"/>
                <a:cs typeface="Roboto Condensed"/>
                <a:sym typeface="Roboto Condensed"/>
              </a:rPr>
              <a:t>and</a:t>
            </a:r>
            <a:r>
              <a:rPr lang="en">
                <a:solidFill>
                  <a:schemeClr val="dk1"/>
                </a:solidFill>
              </a:rPr>
              <a:t> to combine the two conditional tests; if each test passes, the overall expression evaluates to True. If either test fails or if both tests fail, the expression evaluates to False.</a:t>
            </a:r>
            <a:endParaRPr>
              <a:solidFill>
                <a:schemeClr val="dk1"/>
              </a:solidFill>
            </a:endParaRPr>
          </a:p>
          <a:p>
            <a:pPr indent="0" lvl="0" marL="0" rtl="0" algn="l">
              <a:spcBef>
                <a:spcPts val="1600"/>
              </a:spcBef>
              <a:spcAft>
                <a:spcPts val="0"/>
              </a:spcAft>
              <a:buNone/>
            </a:pPr>
            <a:r>
              <a:rPr lang="en">
                <a:solidFill>
                  <a:schemeClr val="dk1"/>
                </a:solidFill>
              </a:rPr>
              <a:t>&gt;&gt;&gt; age_0 = 21</a:t>
            </a:r>
            <a:br>
              <a:rPr lang="en">
                <a:solidFill>
                  <a:schemeClr val="dk1"/>
                </a:solidFill>
              </a:rPr>
            </a:br>
            <a:r>
              <a:rPr lang="en">
                <a:solidFill>
                  <a:schemeClr val="dk1"/>
                </a:solidFill>
              </a:rPr>
              <a:t>&gt;&gt;&gt; age_1 = 22</a:t>
            </a:r>
            <a:br>
              <a:rPr lang="en">
                <a:solidFill>
                  <a:schemeClr val="dk1"/>
                </a:solidFill>
              </a:rPr>
            </a:br>
            <a:r>
              <a:rPr lang="en">
                <a:solidFill>
                  <a:schemeClr val="dk1"/>
                </a:solidFill>
              </a:rPr>
              <a:t>&gt;&gt;&gt; age_0 &gt;= 18 and age_1 &gt;= 18</a:t>
            </a:r>
            <a:br>
              <a:rPr lang="en">
                <a:solidFill>
                  <a:schemeClr val="dk1"/>
                </a:solidFill>
              </a:rPr>
            </a:br>
            <a:r>
              <a:rPr lang="en">
                <a:solidFill>
                  <a:schemeClr val="dk1"/>
                </a:solidFill>
              </a:rPr>
              <a:t>True</a:t>
            </a:r>
            <a:endParaRPr>
              <a:solidFill>
                <a:schemeClr val="dk1"/>
              </a:solidFill>
            </a:endParaRPr>
          </a:p>
          <a:p>
            <a:pPr indent="0" lvl="0" marL="0" rtl="0" algn="l">
              <a:spcBef>
                <a:spcPts val="1600"/>
              </a:spcBef>
              <a:spcAft>
                <a:spcPts val="1600"/>
              </a:spcAft>
              <a:buNone/>
            </a:pPr>
            <a:r>
              <a:rPr lang="en">
                <a:solidFill>
                  <a:schemeClr val="dk1"/>
                </a:solidFill>
              </a:rPr>
              <a:t>&gt;&gt;&gt; age_0 = 21</a:t>
            </a:r>
            <a:br>
              <a:rPr lang="en">
                <a:solidFill>
                  <a:schemeClr val="dk1"/>
                </a:solidFill>
              </a:rPr>
            </a:br>
            <a:r>
              <a:rPr lang="en">
                <a:solidFill>
                  <a:schemeClr val="dk1"/>
                </a:solidFill>
              </a:rPr>
              <a:t>&gt;&gt;&gt; age_0 = 22</a:t>
            </a:r>
            <a:br>
              <a:rPr lang="en">
                <a:solidFill>
                  <a:schemeClr val="dk1"/>
                </a:solidFill>
              </a:rPr>
            </a:br>
            <a:r>
              <a:rPr lang="en">
                <a:solidFill>
                  <a:schemeClr val="dk1"/>
                </a:solidFill>
              </a:rPr>
              <a:t>&gt;&gt;&gt; age_0 &gt;= 18 and age_1 &lt; 18</a:t>
            </a:r>
            <a:br>
              <a:rPr lang="en">
                <a:solidFill>
                  <a:schemeClr val="dk1"/>
                </a:solidFill>
              </a:rPr>
            </a:br>
            <a:r>
              <a:rPr lang="en">
                <a:solidFill>
                  <a:schemeClr val="dk1"/>
                </a:solidFill>
              </a:rPr>
              <a:t>False</a:t>
            </a:r>
            <a:endParaRPr>
              <a:solidFill>
                <a:schemeClr val="dk1"/>
              </a:solidFill>
            </a:endParaRPr>
          </a:p>
        </p:txBody>
      </p:sp>
      <p:sp>
        <p:nvSpPr>
          <p:cNvPr id="310" name="Google Shape;310;p5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a:t>
            </a:r>
            <a:r>
              <a:rPr b="1" lang="en">
                <a:solidFill>
                  <a:schemeClr val="dk1"/>
                </a:solidFill>
                <a:latin typeface="Roboto Condensed"/>
                <a:ea typeface="Roboto Condensed"/>
                <a:cs typeface="Roboto Condensed"/>
                <a:sym typeface="Roboto Condensed"/>
              </a:rPr>
              <a:t>list </a:t>
            </a:r>
            <a:r>
              <a:rPr lang="en">
                <a:solidFill>
                  <a:schemeClr val="dk1"/>
                </a:solidFill>
              </a:rPr>
              <a:t>is a collection of items in a particular order. You can make a list that includes the letters of the alphabet, the digits from 0–9, or the names of all the people in your family. You can put anything you want into a list, and the items in your list don’t have to be related in any particular way. Because a list usually contains more than one element, it’s a good idea to make the name of your list plural, such as letters, digits, or names.</a:t>
            </a:r>
            <a:endParaRPr>
              <a:solidFill>
                <a:schemeClr val="dk1"/>
              </a:solidFill>
            </a:endParaRPr>
          </a:p>
          <a:p>
            <a:pPr indent="0" lvl="0" marL="0" rtl="0" algn="l">
              <a:spcBef>
                <a:spcPts val="1600"/>
              </a:spcBef>
              <a:spcAft>
                <a:spcPts val="0"/>
              </a:spcAft>
              <a:buNone/>
            </a:pPr>
            <a:r>
              <a:rPr lang="en">
                <a:solidFill>
                  <a:schemeClr val="dk1"/>
                </a:solidFill>
              </a:rPr>
              <a:t>In Python, square brackets </a:t>
            </a:r>
            <a:r>
              <a:rPr b="1" lang="en">
                <a:solidFill>
                  <a:schemeClr val="dk1"/>
                </a:solidFill>
                <a:latin typeface="Roboto Condensed"/>
                <a:ea typeface="Roboto Condensed"/>
                <a:cs typeface="Roboto Condensed"/>
                <a:sym typeface="Roboto Condensed"/>
              </a:rPr>
              <a:t>( [ ] )</a:t>
            </a:r>
            <a:r>
              <a:rPr lang="en">
                <a:solidFill>
                  <a:schemeClr val="dk1"/>
                </a:solidFill>
              </a:rPr>
              <a:t> indicate a list, and individual elements in the list are separated by commas. Here’s a simple example of a list that contains a few kinds of operating systems:</a:t>
            </a:r>
            <a:endParaRPr>
              <a:solidFill>
                <a:schemeClr val="dk1"/>
              </a:solidFill>
            </a:endParaRPr>
          </a:p>
          <a:p>
            <a:pPr indent="0" lvl="0" marL="0" rtl="0" algn="l">
              <a:spcBef>
                <a:spcPts val="1600"/>
              </a:spcBef>
              <a:spcAft>
                <a:spcPts val="0"/>
              </a:spcAft>
              <a:buNone/>
            </a:pPr>
            <a:r>
              <a:rPr lang="en">
                <a:solidFill>
                  <a:schemeClr val="dk1"/>
                </a:solidFill>
              </a:rPr>
              <a:t>&gt;&gt;&gt; operating_systems = [‘Linux’,’Windows’,’Unix’ ]</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Accessing Elements in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Lists are ordered collections, so you can access any element in a list by telling Python the </a:t>
            </a:r>
            <a:r>
              <a:rPr b="1" lang="en">
                <a:solidFill>
                  <a:schemeClr val="dk1"/>
                </a:solidFill>
                <a:latin typeface="Roboto Condensed"/>
                <a:ea typeface="Roboto Condensed"/>
                <a:cs typeface="Roboto Condensed"/>
                <a:sym typeface="Roboto Condensed"/>
              </a:rPr>
              <a:t>position</a:t>
            </a:r>
            <a:r>
              <a:rPr lang="en">
                <a:solidFill>
                  <a:schemeClr val="dk1"/>
                </a:solidFill>
              </a:rPr>
              <a:t>, or </a:t>
            </a:r>
            <a:r>
              <a:rPr b="1" lang="en">
                <a:solidFill>
                  <a:schemeClr val="dk1"/>
                </a:solidFill>
                <a:latin typeface="Roboto Condensed"/>
                <a:ea typeface="Roboto Condensed"/>
                <a:cs typeface="Roboto Condensed"/>
                <a:sym typeface="Roboto Condensed"/>
              </a:rPr>
              <a:t>index</a:t>
            </a:r>
            <a:r>
              <a:rPr lang="en">
                <a:solidFill>
                  <a:schemeClr val="dk1"/>
                </a:solidFill>
              </a:rPr>
              <a:t>, of the item desired. To access an element in a list, write the name of the list followed by the index of the item enclosed in square brackets. Example:</a:t>
            </a:r>
            <a:endParaRPr>
              <a:solidFill>
                <a:schemeClr val="dk1"/>
              </a:solidFill>
            </a:endParaRPr>
          </a:p>
          <a:p>
            <a:pPr indent="0" lvl="0" marL="0" rtl="0" algn="l">
              <a:spcBef>
                <a:spcPts val="1600"/>
              </a:spcBef>
              <a:spcAft>
                <a:spcPts val="1600"/>
              </a:spcAft>
              <a:buNone/>
            </a:pPr>
            <a:r>
              <a:rPr lang="en">
                <a:solidFill>
                  <a:schemeClr val="dk1"/>
                </a:solidFill>
              </a:rPr>
              <a:t>&gt;&gt;&gt; print (operating_systems[0]) </a:t>
            </a:r>
            <a:br>
              <a:rPr lang="en">
                <a:solidFill>
                  <a:schemeClr val="dk1"/>
                </a:solidFill>
              </a:rPr>
            </a:br>
            <a:r>
              <a:rPr lang="en">
                <a:solidFill>
                  <a:schemeClr val="dk1"/>
                </a:solidFill>
              </a:rPr>
              <a:t>The output is:  Linux</a:t>
            </a:r>
            <a:endParaRPr>
              <a:solidFill>
                <a:schemeClr val="dk1"/>
              </a:solidFill>
            </a:endParaRPr>
          </a:p>
        </p:txBody>
      </p:sp>
      <p:sp>
        <p:nvSpPr>
          <p:cNvPr id="148" name="Google Shape;148;p2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Using or to Check Multiple Conditions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keyword </a:t>
            </a:r>
            <a:r>
              <a:rPr b="1" lang="en">
                <a:solidFill>
                  <a:schemeClr val="dk1"/>
                </a:solidFill>
                <a:latin typeface="Roboto Condensed"/>
                <a:ea typeface="Roboto Condensed"/>
                <a:cs typeface="Roboto Condensed"/>
                <a:sym typeface="Roboto Condensed"/>
              </a:rPr>
              <a:t>or</a:t>
            </a:r>
            <a:r>
              <a:rPr lang="en">
                <a:solidFill>
                  <a:schemeClr val="dk1"/>
                </a:solidFill>
              </a:rPr>
              <a:t> allows you to check multiple conditions as well, but it passes when either or both of the individual tests pass. An or expression fails only when both individual tests fail.</a:t>
            </a:r>
            <a:endParaRPr>
              <a:solidFill>
                <a:schemeClr val="dk1"/>
              </a:solidFill>
            </a:endParaRPr>
          </a:p>
          <a:p>
            <a:pPr indent="0" lvl="0" marL="0" rtl="0" algn="l">
              <a:spcBef>
                <a:spcPts val="1600"/>
              </a:spcBef>
              <a:spcAft>
                <a:spcPts val="0"/>
              </a:spcAft>
              <a:buNone/>
            </a:pPr>
            <a:r>
              <a:rPr lang="en">
                <a:solidFill>
                  <a:schemeClr val="dk1"/>
                </a:solidFill>
              </a:rPr>
              <a:t>&gt;&gt;&gt; age_0 = 21</a:t>
            </a:r>
            <a:br>
              <a:rPr lang="en">
                <a:solidFill>
                  <a:schemeClr val="dk1"/>
                </a:solidFill>
              </a:rPr>
            </a:br>
            <a:r>
              <a:rPr lang="en">
                <a:solidFill>
                  <a:schemeClr val="dk1"/>
                </a:solidFill>
              </a:rPr>
              <a:t>&gt;&gt;&gt; age_1 = 25</a:t>
            </a:r>
            <a:br>
              <a:rPr lang="en">
                <a:solidFill>
                  <a:schemeClr val="dk1"/>
                </a:solidFill>
              </a:rPr>
            </a:br>
            <a:r>
              <a:rPr lang="en">
                <a:solidFill>
                  <a:schemeClr val="dk1"/>
                </a:solidFill>
              </a:rPr>
              <a:t>&gt;&gt;&gt; age_0 &gt; 18 or age_1 &lt; 28</a:t>
            </a:r>
            <a:br>
              <a:rPr lang="en">
                <a:solidFill>
                  <a:schemeClr val="dk1"/>
                </a:solidFill>
              </a:rPr>
            </a:br>
            <a:r>
              <a:rPr lang="en">
                <a:solidFill>
                  <a:schemeClr val="dk1"/>
                </a:solidFill>
              </a:rPr>
              <a:t>True</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Checking Whether a Value Is in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it’s important to check whether a list contains a certain value before taking an action. For example, you might want to check whether a new username already exists in a list of current usernames before completing someone’s registration on a website. In a mapping project, you might want to check whether a submitted location already exists in a list of known locations.</a:t>
            </a:r>
            <a:endParaRPr>
              <a:solidFill>
                <a:schemeClr val="dk1"/>
              </a:solidFill>
            </a:endParaRPr>
          </a:p>
          <a:p>
            <a:pPr indent="0" lvl="0" marL="0" rtl="0" algn="l">
              <a:spcBef>
                <a:spcPts val="1600"/>
              </a:spcBef>
              <a:spcAft>
                <a:spcPts val="1600"/>
              </a:spcAft>
              <a:buNone/>
            </a:pPr>
            <a:r>
              <a:rPr lang="en">
                <a:solidFill>
                  <a:schemeClr val="dk1"/>
                </a:solidFill>
              </a:rPr>
              <a:t>To find out whether a particular value is already in a list, use the keyword </a:t>
            </a:r>
            <a:r>
              <a:rPr b="1" lang="en">
                <a:solidFill>
                  <a:schemeClr val="dk1"/>
                </a:solidFill>
                <a:latin typeface="Roboto Condensed"/>
                <a:ea typeface="Roboto Condensed"/>
                <a:cs typeface="Roboto Condensed"/>
                <a:sym typeface="Roboto Condensed"/>
              </a:rPr>
              <a:t>in</a:t>
            </a:r>
            <a:r>
              <a:rPr lang="en">
                <a:solidFill>
                  <a:schemeClr val="dk1"/>
                </a:solidFill>
              </a:rPr>
              <a:t>.</a:t>
            </a:r>
            <a:endParaRPr>
              <a:solidFill>
                <a:schemeClr val="dk1"/>
              </a:solidFill>
            </a:endParaRPr>
          </a:p>
        </p:txBody>
      </p:sp>
      <p:sp>
        <p:nvSpPr>
          <p:cNvPr id="316" name="Google Shape;316;p5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&gt;&gt;&gt; courses = [‘Linux’, ’Python’, ‘Information Security’]</a:t>
            </a:r>
            <a:br>
              <a:rPr lang="en">
                <a:solidFill>
                  <a:schemeClr val="dk1"/>
                </a:solidFill>
              </a:rPr>
            </a:br>
            <a:r>
              <a:rPr lang="en">
                <a:solidFill>
                  <a:schemeClr val="dk1"/>
                </a:solidFill>
              </a:rPr>
              <a:t>&gt;&gt;&gt; ‘Linux’ in courses </a:t>
            </a:r>
            <a:br>
              <a:rPr lang="en">
                <a:solidFill>
                  <a:schemeClr val="dk1"/>
                </a:solidFill>
              </a:rPr>
            </a:br>
            <a:r>
              <a:rPr lang="en">
                <a:solidFill>
                  <a:schemeClr val="dk1"/>
                </a:solidFill>
              </a:rPr>
              <a:t>True</a:t>
            </a:r>
            <a:br>
              <a:rPr lang="en">
                <a:solidFill>
                  <a:schemeClr val="dk1"/>
                </a:solidFill>
              </a:rPr>
            </a:br>
            <a:r>
              <a:rPr lang="en">
                <a:solidFill>
                  <a:schemeClr val="dk1"/>
                </a:solidFill>
              </a:rPr>
              <a:t>&gt;&gt;&gt; ‘Windows’ in courses</a:t>
            </a:r>
            <a:br>
              <a:rPr lang="en">
                <a:solidFill>
                  <a:schemeClr val="dk1"/>
                </a:solidFill>
              </a:rPr>
            </a:br>
            <a:r>
              <a:rPr lang="en">
                <a:solidFill>
                  <a:schemeClr val="dk1"/>
                </a:solidFill>
              </a:rPr>
              <a:t>False</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Checking Whether a Value Is Not in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Other times, it’s important to know if a value does not appear in a list. You can use the keyword </a:t>
            </a:r>
            <a:r>
              <a:rPr b="1" lang="en">
                <a:solidFill>
                  <a:schemeClr val="dk1"/>
                </a:solidFill>
                <a:latin typeface="Roboto Condensed"/>
                <a:ea typeface="Roboto Condensed"/>
                <a:cs typeface="Roboto Condensed"/>
                <a:sym typeface="Roboto Condensed"/>
              </a:rPr>
              <a:t>not in</a:t>
            </a:r>
            <a:r>
              <a:rPr lang="en">
                <a:solidFill>
                  <a:schemeClr val="dk1"/>
                </a:solidFill>
              </a:rPr>
              <a:t> this situation. </a:t>
            </a:r>
            <a:endParaRPr>
              <a:solidFill>
                <a:schemeClr val="dk1"/>
              </a:solidFill>
            </a:endParaRPr>
          </a:p>
          <a:p>
            <a:pPr indent="0" lvl="0" marL="0" rtl="0" algn="l">
              <a:spcBef>
                <a:spcPts val="1600"/>
              </a:spcBef>
              <a:spcAft>
                <a:spcPts val="0"/>
              </a:spcAft>
              <a:buNone/>
            </a:pPr>
            <a:r>
              <a:rPr lang="en">
                <a:solidFill>
                  <a:schemeClr val="dk1"/>
                </a:solidFill>
              </a:rPr>
              <a:t>&gt;&gt;&gt; courses = [‘Linux’, ’Python’, ‘Information Security’]</a:t>
            </a:r>
            <a:br>
              <a:rPr lang="en">
                <a:solidFill>
                  <a:schemeClr val="dk1"/>
                </a:solidFill>
              </a:rPr>
            </a:br>
            <a:r>
              <a:rPr lang="en">
                <a:solidFill>
                  <a:schemeClr val="dk1"/>
                </a:solidFill>
              </a:rPr>
              <a:t>&gt;&gt;&gt; ‘Linux’ not in courses </a:t>
            </a:r>
            <a:br>
              <a:rPr lang="en">
                <a:solidFill>
                  <a:schemeClr val="dk1"/>
                </a:solidFill>
              </a:rPr>
            </a:br>
            <a:r>
              <a:rPr lang="en">
                <a:solidFill>
                  <a:schemeClr val="dk1"/>
                </a:solidFill>
              </a:rPr>
              <a:t>False</a:t>
            </a:r>
            <a:br>
              <a:rPr lang="en">
                <a:solidFill>
                  <a:schemeClr val="dk1"/>
                </a:solidFill>
              </a:rPr>
            </a:br>
            <a:r>
              <a:rPr lang="en">
                <a:solidFill>
                  <a:schemeClr val="dk1"/>
                </a:solidFill>
              </a:rPr>
              <a:t>&gt;&gt;&gt; ‘Windows’ not in courses</a:t>
            </a:r>
            <a:br>
              <a:rPr lang="en">
                <a:solidFill>
                  <a:schemeClr val="dk1"/>
                </a:solidFill>
              </a:rPr>
            </a:br>
            <a:r>
              <a:rPr lang="en">
                <a:solidFill>
                  <a:schemeClr val="dk1"/>
                </a:solidFill>
              </a:rPr>
              <a:t>True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22" name="Google Shape;322;p5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Boolean Expressions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 A </a:t>
            </a:r>
            <a:r>
              <a:rPr b="1" lang="en">
                <a:solidFill>
                  <a:schemeClr val="dk1"/>
                </a:solidFill>
                <a:latin typeface="Roboto Condensed"/>
                <a:ea typeface="Roboto Condensed"/>
                <a:cs typeface="Roboto Condensed"/>
                <a:sym typeface="Roboto Condensed"/>
              </a:rPr>
              <a:t>Boolean </a:t>
            </a:r>
            <a:r>
              <a:rPr lang="en">
                <a:solidFill>
                  <a:schemeClr val="dk1"/>
                </a:solidFill>
              </a:rPr>
              <a:t>expression is just another name for a conditional test. A </a:t>
            </a:r>
            <a:r>
              <a:rPr b="1" lang="en">
                <a:solidFill>
                  <a:schemeClr val="dk1"/>
                </a:solidFill>
                <a:latin typeface="Roboto Condensed"/>
                <a:ea typeface="Roboto Condensed"/>
                <a:cs typeface="Roboto Condensed"/>
                <a:sym typeface="Roboto Condensed"/>
              </a:rPr>
              <a:t>Boolean value</a:t>
            </a:r>
            <a:r>
              <a:rPr lang="en">
                <a:solidFill>
                  <a:schemeClr val="dk1"/>
                </a:solidFill>
              </a:rPr>
              <a:t> is either </a:t>
            </a:r>
            <a:r>
              <a:rPr b="1" lang="en">
                <a:solidFill>
                  <a:schemeClr val="dk1"/>
                </a:solidFill>
                <a:latin typeface="Roboto Condensed"/>
                <a:ea typeface="Roboto Condensed"/>
                <a:cs typeface="Roboto Condensed"/>
                <a:sym typeface="Roboto Condensed"/>
              </a:rPr>
              <a:t>True </a:t>
            </a:r>
            <a:r>
              <a:rPr lang="en">
                <a:solidFill>
                  <a:schemeClr val="dk1"/>
                </a:solidFill>
              </a:rPr>
              <a:t>or </a:t>
            </a:r>
            <a:r>
              <a:rPr b="1" lang="en">
                <a:solidFill>
                  <a:schemeClr val="dk1"/>
                </a:solidFill>
                <a:latin typeface="Roboto Condensed"/>
                <a:ea typeface="Roboto Condensed"/>
                <a:cs typeface="Roboto Condensed"/>
                <a:sym typeface="Roboto Condensed"/>
              </a:rPr>
              <a:t>False</a:t>
            </a:r>
            <a:r>
              <a:rPr lang="en">
                <a:solidFill>
                  <a:schemeClr val="dk1"/>
                </a:solidFill>
              </a:rPr>
              <a:t>, just like the value of a conditional expression after it has been evaluated.</a:t>
            </a:r>
            <a:endParaRPr>
              <a:solidFill>
                <a:schemeClr val="dk1"/>
              </a:solidFill>
            </a:endParaRPr>
          </a:p>
          <a:p>
            <a:pPr indent="0" lvl="0" marL="0" rtl="0" algn="l">
              <a:spcBef>
                <a:spcPts val="1600"/>
              </a:spcBef>
              <a:spcAft>
                <a:spcPts val="0"/>
              </a:spcAft>
              <a:buNone/>
            </a:pPr>
            <a:r>
              <a:rPr lang="en">
                <a:solidFill>
                  <a:schemeClr val="dk1"/>
                </a:solidFill>
              </a:rPr>
              <a:t>Boolean values are often used to keep track of certain conditions, such as whether a game is running or whether a user can edit certain content on a website. Boolean values provide an efficient way to track the state of a program or a particular condition that is important in your program.</a:t>
            </a:r>
            <a:endParaRPr>
              <a:solidFill>
                <a:schemeClr val="dk1"/>
              </a:solidFill>
            </a:endParaRPr>
          </a:p>
          <a:p>
            <a:pPr indent="0" lvl="0" marL="0" rtl="0" algn="l">
              <a:spcBef>
                <a:spcPts val="1600"/>
              </a:spcBef>
              <a:spcAft>
                <a:spcPts val="0"/>
              </a:spcAft>
              <a:buNone/>
            </a:pPr>
            <a:r>
              <a:rPr lang="en">
                <a:solidFill>
                  <a:schemeClr val="dk1"/>
                </a:solidFill>
              </a:rPr>
              <a:t>&gt;&gt;&gt; is_user_logged_in = True</a:t>
            </a:r>
            <a:br>
              <a:rPr lang="en">
                <a:solidFill>
                  <a:schemeClr val="dk1"/>
                </a:solidFill>
              </a:rPr>
            </a:br>
            <a:r>
              <a:rPr lang="en">
                <a:solidFill>
                  <a:schemeClr val="dk1"/>
                </a:solidFill>
              </a:rPr>
              <a:t>&gt;&gt;&gt; can_user_edit_form = False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28" name="Google Shape;328;p57"/>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Tests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you understand conditional tests, you can start writing if statements. Several different kinds of if statements exist, and your choice of which to use depends on the number of conditions you need to test.</a:t>
            </a:r>
            <a:endParaRPr>
              <a:solidFill>
                <a:schemeClr val="dk1"/>
              </a:solidFill>
            </a:endParaRPr>
          </a:p>
          <a:p>
            <a:pPr indent="0" lvl="0" marL="0" rtl="0" algn="l">
              <a:spcBef>
                <a:spcPts val="1600"/>
              </a:spcBef>
              <a:spcAft>
                <a:spcPts val="0"/>
              </a:spcAft>
              <a:buNone/>
            </a:pPr>
            <a:r>
              <a:rPr lang="en">
                <a:solidFill>
                  <a:schemeClr val="dk1"/>
                </a:solidFill>
              </a:rPr>
              <a:t>The simplest kind of if statement has one test and one action:</a:t>
            </a:r>
            <a:endParaRPr>
              <a:solidFill>
                <a:schemeClr val="dk1"/>
              </a:solidFill>
            </a:endParaRPr>
          </a:p>
          <a:p>
            <a:pPr indent="0" lvl="0" marL="0" rtl="0" algn="l">
              <a:spcBef>
                <a:spcPts val="1600"/>
              </a:spcBef>
              <a:spcAft>
                <a:spcPts val="0"/>
              </a:spcAft>
              <a:buNone/>
            </a:pPr>
            <a:r>
              <a:rPr lang="en">
                <a:solidFill>
                  <a:schemeClr val="dk1"/>
                </a:solidFill>
              </a:rPr>
              <a:t>if conditional_test:</a:t>
            </a:r>
            <a:br>
              <a:rPr lang="en">
                <a:solidFill>
                  <a:schemeClr val="dk1"/>
                </a:solidFill>
              </a:rPr>
            </a:br>
            <a:r>
              <a:rPr lang="en">
                <a:solidFill>
                  <a:schemeClr val="dk1"/>
                </a:solidFill>
              </a:rPr>
              <a:t>	do something</a:t>
            </a:r>
            <a:endParaRPr>
              <a:solidFill>
                <a:schemeClr val="dk1"/>
              </a:solidFill>
            </a:endParaRPr>
          </a:p>
          <a:p>
            <a:pPr indent="0" lvl="0" marL="0" rtl="0" algn="l">
              <a:spcBef>
                <a:spcPts val="1600"/>
              </a:spcBef>
              <a:spcAft>
                <a:spcPts val="0"/>
              </a:spcAft>
              <a:buNone/>
            </a:pPr>
            <a:r>
              <a:rPr lang="en">
                <a:solidFill>
                  <a:schemeClr val="dk1"/>
                </a:solidFill>
              </a:rPr>
              <a:t>You can put any conditional test in the first line and just about any action in the indented block following the test. If the conditional test evaluates to True, Python executes the code following the if statement. If the test evaluates to False, Python ignores the code following the if statement.</a:t>
            </a:r>
            <a:endParaRPr>
              <a:solidFill>
                <a:schemeClr val="dk1"/>
              </a:solidFill>
            </a:endParaRPr>
          </a:p>
          <a:p>
            <a:pPr indent="0" lvl="0" marL="0" rtl="0" algn="l">
              <a:spcBef>
                <a:spcPts val="1600"/>
              </a:spcBef>
              <a:spcAft>
                <a:spcPts val="0"/>
              </a:spcAft>
              <a:buNone/>
            </a:pPr>
            <a:r>
              <a:rPr lang="en">
                <a:solidFill>
                  <a:schemeClr val="dk1"/>
                </a:solidFill>
              </a:rPr>
              <a:t>age = 20</a:t>
            </a:r>
            <a:br>
              <a:rPr lang="en">
                <a:solidFill>
                  <a:schemeClr val="dk1"/>
                </a:solidFill>
              </a:rPr>
            </a:br>
            <a:r>
              <a:rPr lang="en">
                <a:solidFill>
                  <a:schemeClr val="dk1"/>
                </a:solidFill>
              </a:rPr>
              <a:t>if age &gt;= 18:</a:t>
            </a:r>
            <a:br>
              <a:rPr lang="en">
                <a:solidFill>
                  <a:schemeClr val="dk1"/>
                </a:solidFill>
              </a:rPr>
            </a:br>
            <a:r>
              <a:rPr lang="en">
                <a:solidFill>
                  <a:schemeClr val="dk1"/>
                </a:solidFill>
              </a:rPr>
              <a:t>	print (“You are over 18”)</a:t>
            </a:r>
            <a:endParaRPr>
              <a:solidFill>
                <a:schemeClr val="dk1"/>
              </a:solidFill>
            </a:endParaRPr>
          </a:p>
          <a:p>
            <a:pPr indent="0" lvl="0" marL="0" rtl="0" algn="l">
              <a:spcBef>
                <a:spcPts val="1600"/>
              </a:spcBef>
              <a:spcAft>
                <a:spcPts val="1600"/>
              </a:spcAft>
              <a:buNone/>
            </a:pPr>
            <a:r>
              <a:rPr b="1" lang="en">
                <a:solidFill>
                  <a:schemeClr val="dk1"/>
                </a:solidFill>
                <a:latin typeface="Roboto Condensed"/>
                <a:ea typeface="Roboto Condensed"/>
                <a:cs typeface="Roboto Condensed"/>
                <a:sym typeface="Roboto Condensed"/>
              </a:rPr>
              <a:t>Indentation </a:t>
            </a:r>
            <a:r>
              <a:rPr lang="en">
                <a:solidFill>
                  <a:schemeClr val="dk1"/>
                </a:solidFill>
              </a:rPr>
              <a:t>plays the same role in if statements as it did in for loops. All indented lines after an if statement will be executed if the test passes, and the entire block of indented lines will be ignored if the test does not pass.</a:t>
            </a:r>
            <a:endParaRPr>
              <a:solidFill>
                <a:schemeClr val="dk1"/>
              </a:solidFill>
            </a:endParaRPr>
          </a:p>
        </p:txBody>
      </p:sp>
      <p:sp>
        <p:nvSpPr>
          <p:cNvPr id="334" name="Google Shape;334;p5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Statements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if-else Statements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Often, you’ll want to take one action when a conditional test passes and a different action in all other cases. Python’s if-else syntax makes this possible. An if-else block is similar to a simple if statement, but the else statement allows you to define an action or set of actions that are executed when the conditional test fails.</a:t>
            </a:r>
            <a:endParaRPr>
              <a:solidFill>
                <a:schemeClr val="dk1"/>
              </a:solidFill>
            </a:endParaRPr>
          </a:p>
          <a:p>
            <a:pPr indent="0" lvl="0" marL="0" rtl="0" algn="l">
              <a:spcBef>
                <a:spcPts val="1600"/>
              </a:spcBef>
              <a:spcAft>
                <a:spcPts val="0"/>
              </a:spcAft>
              <a:buNone/>
            </a:pPr>
            <a:r>
              <a:rPr lang="en">
                <a:solidFill>
                  <a:schemeClr val="dk1"/>
                </a:solidFill>
              </a:rPr>
              <a:t>age = 17</a:t>
            </a:r>
            <a:br>
              <a:rPr lang="en">
                <a:solidFill>
                  <a:schemeClr val="dk1"/>
                </a:solidFill>
              </a:rPr>
            </a:br>
            <a:r>
              <a:rPr lang="en">
                <a:solidFill>
                  <a:schemeClr val="dk1"/>
                </a:solidFill>
              </a:rPr>
              <a:t>if age &gt; 18:</a:t>
            </a:r>
            <a:br>
              <a:rPr lang="en">
                <a:solidFill>
                  <a:schemeClr val="dk1"/>
                </a:solidFill>
              </a:rPr>
            </a:br>
            <a:r>
              <a:rPr lang="en">
                <a:solidFill>
                  <a:schemeClr val="dk1"/>
                </a:solidFill>
              </a:rPr>
              <a:t>	print (“You are not older than 18”)</a:t>
            </a:r>
            <a:br>
              <a:rPr lang="en">
                <a:solidFill>
                  <a:schemeClr val="dk1"/>
                </a:solidFill>
              </a:rPr>
            </a:br>
            <a:r>
              <a:rPr lang="en">
                <a:solidFill>
                  <a:schemeClr val="dk1"/>
                </a:solidFill>
              </a:rPr>
              <a:t>else:</a:t>
            </a:r>
            <a:br>
              <a:rPr lang="en">
                <a:solidFill>
                  <a:schemeClr val="dk1"/>
                </a:solidFill>
              </a:rPr>
            </a:br>
            <a:r>
              <a:rPr lang="en">
                <a:solidFill>
                  <a:schemeClr val="dk1"/>
                </a:solidFill>
              </a:rPr>
              <a:t>	print (“You are older than 18”)</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The if-elif-else Chain</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Often, you’ll need to test more than two possible situations, and to evaluate these you can use Python’s if-elif-else syntax. Python executes only one block in an if-elif-else chain. It runs each conditional test in order until one passes. When a test passes, the code following that test is executed and Python skips the rest of the tests.</a:t>
            </a:r>
            <a:endParaRPr>
              <a:solidFill>
                <a:schemeClr val="dk1"/>
              </a:solidFill>
            </a:endParaRPr>
          </a:p>
        </p:txBody>
      </p:sp>
      <p:sp>
        <p:nvSpPr>
          <p:cNvPr id="340" name="Google Shape;340;p5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Statements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0"/>
          <p:cNvSpPr txBox="1"/>
          <p:nvPr>
            <p:ph idx="1" type="body"/>
          </p:nvPr>
        </p:nvSpPr>
        <p:spPr>
          <a:xfrm>
            <a:off x="251250" y="97535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age = 10</a:t>
            </a:r>
            <a:br>
              <a:rPr lang="en">
                <a:solidFill>
                  <a:schemeClr val="dk1"/>
                </a:solidFill>
              </a:rPr>
            </a:br>
            <a:r>
              <a:rPr lang="en">
                <a:solidFill>
                  <a:schemeClr val="dk1"/>
                </a:solidFill>
              </a:rPr>
              <a:t>if age &lt; 10:</a:t>
            </a:r>
            <a:br>
              <a:rPr lang="en">
                <a:solidFill>
                  <a:schemeClr val="dk1"/>
                </a:solidFill>
              </a:rPr>
            </a:br>
            <a:r>
              <a:rPr lang="en">
                <a:solidFill>
                  <a:schemeClr val="dk1"/>
                </a:solidFill>
              </a:rPr>
              <a:t>	print (“Ticket cost is 0 JOD”)</a:t>
            </a:r>
            <a:br>
              <a:rPr lang="en">
                <a:solidFill>
                  <a:schemeClr val="dk1"/>
                </a:solidFill>
              </a:rPr>
            </a:br>
            <a:r>
              <a:rPr lang="en">
                <a:solidFill>
                  <a:schemeClr val="dk1"/>
                </a:solidFill>
              </a:rPr>
              <a:t>elif age &lt; 18:</a:t>
            </a:r>
            <a:br>
              <a:rPr lang="en">
                <a:solidFill>
                  <a:schemeClr val="dk1"/>
                </a:solidFill>
              </a:rPr>
            </a:br>
            <a:r>
              <a:rPr lang="en">
                <a:solidFill>
                  <a:schemeClr val="dk1"/>
                </a:solidFill>
              </a:rPr>
              <a:t>	print (“Ticket cost is 5 JOD”) </a:t>
            </a:r>
            <a:br>
              <a:rPr lang="en">
                <a:solidFill>
                  <a:schemeClr val="dk1"/>
                </a:solidFill>
              </a:rPr>
            </a:br>
            <a:r>
              <a:rPr lang="en">
                <a:solidFill>
                  <a:schemeClr val="dk1"/>
                </a:solidFill>
              </a:rPr>
              <a:t>else:</a:t>
            </a:r>
            <a:br>
              <a:rPr lang="en">
                <a:solidFill>
                  <a:schemeClr val="dk1"/>
                </a:solidFill>
              </a:rPr>
            </a:br>
            <a:r>
              <a:rPr lang="en">
                <a:solidFill>
                  <a:schemeClr val="dk1"/>
                </a:solidFill>
              </a:rPr>
              <a:t>	print (“Ticket cost is 10 JOD”)</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Omitting the else Block</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 does not require an else block at the end of an if-elif chain. Sometimes an else block is useful; sometimes it is clearer to use an additional elif statement that catches the specific condition of interest.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46" name="Google Shape;346;p6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Statements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idx="1" type="body"/>
          </p:nvPr>
        </p:nvSpPr>
        <p:spPr>
          <a:xfrm>
            <a:off x="249350" y="8394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for loop executes a block of code repeatedly until the condition in the for statement is no longer valid.</a:t>
            </a:r>
            <a:endParaRPr>
              <a:solidFill>
                <a:schemeClr val="dk1"/>
              </a:solidFill>
            </a:endParaRPr>
          </a:p>
          <a:p>
            <a:pPr indent="0" lvl="0" marL="0" rtl="0" algn="l">
              <a:spcBef>
                <a:spcPts val="1600"/>
              </a:spcBef>
              <a:spcAft>
                <a:spcPts val="0"/>
              </a:spcAft>
              <a:buNone/>
            </a:pPr>
            <a:r>
              <a:rPr lang="en">
                <a:solidFill>
                  <a:schemeClr val="dk1"/>
                </a:solidFill>
              </a:rPr>
              <a:t>In Python, an iterable refers to anything that can be looped over, such as a string, list or tuple.</a:t>
            </a:r>
            <a:endParaRPr>
              <a:solidFill>
                <a:schemeClr val="dk1"/>
              </a:solidFill>
            </a:endParaRPr>
          </a:p>
          <a:p>
            <a:pPr indent="0" lvl="0" marL="0" rtl="0" algn="l">
              <a:spcBef>
                <a:spcPts val="1600"/>
              </a:spcBef>
              <a:spcAft>
                <a:spcPts val="0"/>
              </a:spcAft>
              <a:buNone/>
            </a:pPr>
            <a:r>
              <a:rPr lang="en">
                <a:solidFill>
                  <a:schemeClr val="dk1"/>
                </a:solidFill>
              </a:rPr>
              <a:t>pets = [‘cats’, ‘dogs’, ‘snakes’, ‘horses’]</a:t>
            </a:r>
            <a:br>
              <a:rPr lang="en">
                <a:solidFill>
                  <a:schemeClr val="dk1"/>
                </a:solidFill>
              </a:rPr>
            </a:br>
            <a:r>
              <a:rPr lang="en">
                <a:solidFill>
                  <a:schemeClr val="dk1"/>
                </a:solidFill>
              </a:rPr>
              <a:t>for pet in pets:</a:t>
            </a:r>
            <a:br>
              <a:rPr lang="en">
                <a:solidFill>
                  <a:schemeClr val="dk1"/>
                </a:solidFill>
              </a:rPr>
            </a:br>
            <a:r>
              <a:rPr lang="en">
                <a:solidFill>
                  <a:schemeClr val="dk1"/>
                </a:solidFill>
              </a:rPr>
              <a:t>	print (pet)</a:t>
            </a:r>
            <a:endParaRPr>
              <a:solidFill>
                <a:schemeClr val="dk1"/>
              </a:solidFill>
            </a:endParaRPr>
          </a:p>
          <a:p>
            <a:pPr indent="0" lvl="0" marL="0" rtl="0" algn="l">
              <a:spcBef>
                <a:spcPts val="1600"/>
              </a:spcBef>
              <a:spcAft>
                <a:spcPts val="0"/>
              </a:spcAft>
              <a:buNone/>
            </a:pPr>
            <a:r>
              <a:rPr lang="en">
                <a:solidFill>
                  <a:schemeClr val="dk1"/>
                </a:solidFill>
              </a:rPr>
              <a:t>The first time the program runs through the for loop, it assigns ‘cats’ to the variable pet. The statement print (pet) then prints the value ‘cats’. The second time the programs loops through the for statement, it assigns the value ‘dogs’ to pet and prints the value ‘dogs’. The program continues looping through the list until the end of the list is reached.</a:t>
            </a:r>
            <a:endParaRPr>
              <a:solidFill>
                <a:schemeClr val="dk1"/>
              </a:solidFill>
            </a:endParaRPr>
          </a:p>
          <a:p>
            <a:pPr indent="0" lvl="0" marL="0" rtl="0" algn="l">
              <a:spcBef>
                <a:spcPts val="1600"/>
              </a:spcBef>
              <a:spcAft>
                <a:spcPts val="0"/>
              </a:spcAft>
              <a:buNone/>
            </a:pPr>
            <a:r>
              <a:rPr lang="en">
                <a:solidFill>
                  <a:schemeClr val="dk1"/>
                </a:solidFill>
              </a:rPr>
              <a:t>To loop through a sequence of numbers, the built-in range() function comes in handy. The range() function generates a list of numbers and has the syntax </a:t>
            </a:r>
            <a:r>
              <a:rPr b="1" lang="en">
                <a:solidFill>
                  <a:schemeClr val="dk1"/>
                </a:solidFill>
                <a:latin typeface="Roboto Condensed"/>
                <a:ea typeface="Roboto Condensed"/>
                <a:cs typeface="Roboto Condensed"/>
                <a:sym typeface="Roboto Condensed"/>
              </a:rPr>
              <a:t>range (start, end, step).</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If start is not given, the numbers generated will start from zero. If step is not given, a list of consecutive numbers will be generated (i.e. step = 1).</a:t>
            </a:r>
            <a:endParaRPr>
              <a:solidFill>
                <a:schemeClr val="dk1"/>
              </a:solidFill>
            </a:endParaRPr>
          </a:p>
          <a:p>
            <a:pPr indent="0" lvl="0" marL="0" rtl="0" algn="l">
              <a:spcBef>
                <a:spcPts val="1600"/>
              </a:spcBef>
              <a:spcAft>
                <a:spcPts val="1600"/>
              </a:spcAft>
              <a:buNone/>
            </a:pPr>
            <a:r>
              <a:rPr lang="en">
                <a:solidFill>
                  <a:schemeClr val="dk1"/>
                </a:solidFill>
              </a:rPr>
              <a:t>The end value must be provided. However, one weird thing about the range() function is that the given end value is </a:t>
            </a:r>
            <a:r>
              <a:rPr b="1" lang="en">
                <a:solidFill>
                  <a:schemeClr val="dk1"/>
                </a:solidFill>
                <a:latin typeface="Roboto Condensed"/>
                <a:ea typeface="Roboto Condensed"/>
                <a:cs typeface="Roboto Condensed"/>
                <a:sym typeface="Roboto Condensed"/>
              </a:rPr>
              <a:t>never </a:t>
            </a:r>
            <a:r>
              <a:rPr lang="en">
                <a:solidFill>
                  <a:schemeClr val="dk1"/>
                </a:solidFill>
              </a:rPr>
              <a:t>part of the generated list.</a:t>
            </a:r>
            <a:endParaRPr>
              <a:solidFill>
                <a:schemeClr val="dk1"/>
              </a:solidFill>
            </a:endParaRPr>
          </a:p>
        </p:txBody>
      </p:sp>
      <p:sp>
        <p:nvSpPr>
          <p:cNvPr id="352" name="Google Shape;352;p61"/>
          <p:cNvSpPr txBox="1"/>
          <p:nvPr>
            <p:ph type="ctrTitle"/>
          </p:nvPr>
        </p:nvSpPr>
        <p:spPr>
          <a:xfrm>
            <a:off x="1964850" y="323925"/>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Loop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Example: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range(5)</a:t>
            </a:r>
            <a:r>
              <a:rPr lang="en">
                <a:solidFill>
                  <a:schemeClr val="dk1"/>
                </a:solidFill>
              </a:rPr>
              <a:t> —&gt; [0,1,2,3,4]</a:t>
            </a:r>
            <a:br>
              <a:rPr lang="en">
                <a:solidFill>
                  <a:schemeClr val="dk1"/>
                </a:solidFill>
              </a:rPr>
            </a:br>
            <a:r>
              <a:rPr b="1" lang="en">
                <a:solidFill>
                  <a:schemeClr val="dk1"/>
                </a:solidFill>
                <a:latin typeface="Roboto Condensed"/>
                <a:ea typeface="Roboto Condensed"/>
                <a:cs typeface="Roboto Condensed"/>
                <a:sym typeface="Roboto Condensed"/>
              </a:rPr>
              <a:t>range(3,10) </a:t>
            </a:r>
            <a:r>
              <a:rPr lang="en">
                <a:solidFill>
                  <a:schemeClr val="dk1"/>
                </a:solidFill>
              </a:rPr>
              <a:t>—&gt; [3,4,5,6,7,8,9]</a:t>
            </a:r>
            <a:br>
              <a:rPr lang="en">
                <a:solidFill>
                  <a:schemeClr val="dk1"/>
                </a:solidFill>
              </a:rPr>
            </a:br>
            <a:r>
              <a:rPr b="1" lang="en">
                <a:solidFill>
                  <a:schemeClr val="dk1"/>
                </a:solidFill>
                <a:latin typeface="Roboto Condensed"/>
                <a:ea typeface="Roboto Condensed"/>
                <a:cs typeface="Roboto Condensed"/>
                <a:sym typeface="Roboto Condensed"/>
              </a:rPr>
              <a:t>range(4,10,2)</a:t>
            </a:r>
            <a:r>
              <a:rPr lang="en">
                <a:solidFill>
                  <a:schemeClr val="dk1"/>
                </a:solidFill>
              </a:rPr>
              <a:t> —&gt; [4,6,8]</a:t>
            </a:r>
            <a:endParaRPr>
              <a:solidFill>
                <a:schemeClr val="dk1"/>
              </a:solidFill>
            </a:endParaRPr>
          </a:p>
          <a:p>
            <a:pPr indent="0" lvl="0" marL="0" rtl="0" algn="l">
              <a:spcBef>
                <a:spcPts val="1600"/>
              </a:spcBef>
              <a:spcAft>
                <a:spcPts val="0"/>
              </a:spcAft>
              <a:buNone/>
            </a:pPr>
            <a:r>
              <a:rPr lang="en">
                <a:solidFill>
                  <a:schemeClr val="dk1"/>
                </a:solidFill>
              </a:rPr>
              <a:t>To see how the range() function works in a for statement:</a:t>
            </a:r>
            <a:br>
              <a:rPr lang="en">
                <a:solidFill>
                  <a:schemeClr val="dk1"/>
                </a:solidFill>
              </a:rPr>
            </a:br>
            <a:br>
              <a:rPr lang="en">
                <a:solidFill>
                  <a:schemeClr val="dk1"/>
                </a:solidFill>
              </a:rPr>
            </a:br>
            <a:r>
              <a:rPr lang="en">
                <a:solidFill>
                  <a:schemeClr val="dk1"/>
                </a:solidFill>
              </a:rPr>
              <a:t>for i in range(5):</a:t>
            </a:r>
            <a:br>
              <a:rPr lang="en">
                <a:solidFill>
                  <a:schemeClr val="dk1"/>
                </a:solidFill>
              </a:rPr>
            </a:br>
            <a:r>
              <a:rPr lang="en">
                <a:solidFill>
                  <a:schemeClr val="dk1"/>
                </a:solidFill>
              </a:rPr>
              <a:t>	print (i)</a:t>
            </a:r>
            <a:endParaRPr>
              <a:solidFill>
                <a:schemeClr val="dk1"/>
              </a:solidFill>
            </a:endParaRPr>
          </a:p>
          <a:p>
            <a:pPr indent="0" lvl="0" marL="0" rtl="0" algn="l">
              <a:spcBef>
                <a:spcPts val="1600"/>
              </a:spcBef>
              <a:spcAft>
                <a:spcPts val="0"/>
              </a:spcAft>
              <a:buNone/>
            </a:pPr>
            <a:r>
              <a:rPr lang="en">
                <a:solidFill>
                  <a:schemeClr val="dk1"/>
                </a:solidFill>
              </a:rPr>
              <a:t>You will get:</a:t>
            </a:r>
            <a:endParaRPr>
              <a:solidFill>
                <a:schemeClr val="dk1"/>
              </a:solidFill>
            </a:endParaRPr>
          </a:p>
          <a:p>
            <a:pPr indent="0" lvl="0" marL="0" rtl="0" algn="l">
              <a:spcBef>
                <a:spcPts val="1600"/>
              </a:spcBef>
              <a:spcAft>
                <a:spcPts val="1600"/>
              </a:spcAft>
              <a:buNone/>
            </a:pPr>
            <a:r>
              <a:rPr lang="en">
                <a:solidFill>
                  <a:schemeClr val="dk1"/>
                </a:solidFill>
              </a:rPr>
              <a:t>0</a:t>
            </a:r>
            <a:br>
              <a:rPr lang="en">
                <a:solidFill>
                  <a:schemeClr val="dk1"/>
                </a:solidFill>
              </a:rPr>
            </a:br>
            <a:r>
              <a:rPr lang="en">
                <a:solidFill>
                  <a:schemeClr val="dk1"/>
                </a:solidFill>
              </a:rPr>
              <a:t>1</a:t>
            </a:r>
            <a:br>
              <a:rPr lang="en">
                <a:solidFill>
                  <a:schemeClr val="dk1"/>
                </a:solidFill>
              </a:rPr>
            </a:br>
            <a:r>
              <a:rPr lang="en">
                <a:solidFill>
                  <a:schemeClr val="dk1"/>
                </a:solidFill>
              </a:rPr>
              <a:t>2</a:t>
            </a:r>
            <a:br>
              <a:rPr lang="en">
                <a:solidFill>
                  <a:schemeClr val="dk1"/>
                </a:solidFill>
              </a:rPr>
            </a:br>
            <a:r>
              <a:rPr lang="en">
                <a:solidFill>
                  <a:schemeClr val="dk1"/>
                </a:solidFill>
              </a:rPr>
              <a:t>3</a:t>
            </a:r>
            <a:br>
              <a:rPr lang="en">
                <a:solidFill>
                  <a:schemeClr val="dk1"/>
                </a:solidFill>
              </a:rPr>
            </a:br>
            <a:r>
              <a:rPr lang="en">
                <a:solidFill>
                  <a:schemeClr val="dk1"/>
                </a:solidFill>
              </a:rPr>
              <a:t>4</a:t>
            </a:r>
            <a:endParaRPr>
              <a:solidFill>
                <a:schemeClr val="dk1"/>
              </a:solidFill>
            </a:endParaRPr>
          </a:p>
        </p:txBody>
      </p:sp>
      <p:sp>
        <p:nvSpPr>
          <p:cNvPr id="358" name="Google Shape;358;p6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Loop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for loop</a:t>
            </a:r>
            <a:r>
              <a:rPr lang="en">
                <a:solidFill>
                  <a:schemeClr val="dk1"/>
                </a:solidFill>
              </a:rPr>
              <a:t> takes a collection of items and executes a block of code once for each item in the collection. In contrast, the </a:t>
            </a:r>
            <a:r>
              <a:rPr b="1" lang="en">
                <a:solidFill>
                  <a:schemeClr val="dk1"/>
                </a:solidFill>
                <a:latin typeface="Roboto Condensed"/>
                <a:ea typeface="Roboto Condensed"/>
                <a:cs typeface="Roboto Condensed"/>
                <a:sym typeface="Roboto Condensed"/>
              </a:rPr>
              <a:t>while loop</a:t>
            </a:r>
            <a:r>
              <a:rPr lang="en">
                <a:solidFill>
                  <a:schemeClr val="dk1"/>
                </a:solidFill>
              </a:rPr>
              <a:t> runs as long as, or while, a certain condition is true.</a:t>
            </a:r>
            <a:endParaRPr>
              <a:solidFill>
                <a:schemeClr val="dk1"/>
              </a:solidFill>
            </a:endParaRPr>
          </a:p>
          <a:p>
            <a:pPr indent="0" lvl="0" marL="0" rtl="0" algn="l">
              <a:spcBef>
                <a:spcPts val="1600"/>
              </a:spcBef>
              <a:spcAft>
                <a:spcPts val="0"/>
              </a:spcAft>
              <a:buNone/>
            </a:pPr>
            <a:r>
              <a:rPr lang="en">
                <a:solidFill>
                  <a:schemeClr val="dk1"/>
                </a:solidFill>
              </a:rPr>
              <a:t>currnet_number = 1</a:t>
            </a:r>
            <a:br>
              <a:rPr lang="en">
                <a:solidFill>
                  <a:schemeClr val="dk1"/>
                </a:solidFill>
              </a:rPr>
            </a:br>
            <a:r>
              <a:rPr lang="en">
                <a:solidFill>
                  <a:schemeClr val="dk1"/>
                </a:solidFill>
              </a:rPr>
              <a:t>while current_number &lt;=5:</a:t>
            </a:r>
            <a:br>
              <a:rPr lang="en">
                <a:solidFill>
                  <a:schemeClr val="dk1"/>
                </a:solidFill>
              </a:rPr>
            </a:br>
            <a:r>
              <a:rPr lang="en">
                <a:solidFill>
                  <a:schemeClr val="dk1"/>
                </a:solidFill>
              </a:rPr>
              <a:t>	print (current_number)</a:t>
            </a:r>
            <a:br>
              <a:rPr lang="en">
                <a:solidFill>
                  <a:schemeClr val="dk1"/>
                </a:solidFill>
              </a:rPr>
            </a:br>
            <a:r>
              <a:rPr lang="en">
                <a:solidFill>
                  <a:schemeClr val="dk1"/>
                </a:solidFill>
              </a:rPr>
              <a:t>	</a:t>
            </a:r>
            <a:r>
              <a:rPr lang="en">
                <a:solidFill>
                  <a:schemeClr val="dk1"/>
                </a:solidFill>
              </a:rPr>
              <a:t>current_number += 1</a:t>
            </a:r>
            <a:endParaRPr>
              <a:solidFill>
                <a:schemeClr val="dk1"/>
              </a:solidFill>
            </a:endParaRPr>
          </a:p>
          <a:p>
            <a:pPr indent="0" lvl="0" marL="0" rtl="0" algn="l">
              <a:spcBef>
                <a:spcPts val="1600"/>
              </a:spcBef>
              <a:spcAft>
                <a:spcPts val="0"/>
              </a:spcAft>
              <a:buNone/>
            </a:pPr>
            <a:r>
              <a:rPr lang="en">
                <a:solidFill>
                  <a:schemeClr val="dk1"/>
                </a:solidFill>
              </a:rPr>
              <a:t>In the first line, we start counting from 1 by assigning current_number the value 1. The while loop is then set to keep running as long as the value of current_number is less than or equal to 5. The code inside the loop prints the value of current_number and then adds 1 to that value with current_number += 1.</a:t>
            </a:r>
            <a:endParaRPr>
              <a:solidFill>
                <a:schemeClr val="dk1"/>
              </a:solidFill>
            </a:endParaRPr>
          </a:p>
          <a:p>
            <a:pPr indent="0" lvl="0" marL="0" rtl="0" algn="l">
              <a:spcBef>
                <a:spcPts val="1600"/>
              </a:spcBef>
              <a:spcAft>
                <a:spcPts val="0"/>
              </a:spcAft>
              <a:buNone/>
            </a:pPr>
            <a:r>
              <a:rPr lang="en">
                <a:solidFill>
                  <a:schemeClr val="dk1"/>
                </a:solidFill>
              </a:rPr>
              <a:t>Python repeats the loop as long as the condition current_number &lt;= 5 is true. Because 1 is less than 5, Python prints 1 and then adds 1, making the current number 2. Because 2 is less than 5, Python prints 2 and adds 1 again, making the current number 3, and so on. Once the value of current_number is greater than 5, the loop stops running and the program ends.</a:t>
            </a:r>
            <a:endParaRPr>
              <a:solidFill>
                <a:schemeClr val="dk1"/>
              </a:solidFill>
            </a:endParaRPr>
          </a:p>
          <a:p>
            <a:pPr indent="0" lvl="0" marL="0" rtl="0" algn="l">
              <a:spcBef>
                <a:spcPts val="1600"/>
              </a:spcBef>
              <a:spcAft>
                <a:spcPts val="1600"/>
              </a:spcAft>
              <a:buNone/>
            </a:pPr>
            <a:r>
              <a:rPr lang="en">
                <a:solidFill>
                  <a:schemeClr val="dk1"/>
                </a:solidFill>
              </a:rPr>
              <a:t>The programs you use every day most likely contain while loops. For example, a game needs a while loop to keep running as long as you want to keep playing, and so it can stop running as soon as you ask it to quit. Programs wouldn’t be fun to use if they stopped running before we told them to or kept running even after we wanted to quit, so while loops are quite useful.</a:t>
            </a:r>
            <a:endParaRPr>
              <a:solidFill>
                <a:schemeClr val="dk1"/>
              </a:solidFill>
            </a:endParaRPr>
          </a:p>
        </p:txBody>
      </p:sp>
      <p:sp>
        <p:nvSpPr>
          <p:cNvPr id="364" name="Google Shape;364;p6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While loop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Using break to Exit a Loop</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To exit a while loop immediately without running any remaining code in the loop, regardless of the results of any conditional test, use the </a:t>
            </a:r>
            <a:r>
              <a:rPr b="1" lang="en">
                <a:solidFill>
                  <a:schemeClr val="dk1"/>
                </a:solidFill>
                <a:latin typeface="Roboto Condensed"/>
                <a:ea typeface="Roboto Condensed"/>
                <a:cs typeface="Roboto Condensed"/>
                <a:sym typeface="Roboto Condensed"/>
              </a:rPr>
              <a:t>break statement</a:t>
            </a:r>
            <a:r>
              <a:rPr lang="en">
                <a:solidFill>
                  <a:schemeClr val="dk1"/>
                </a:solidFill>
              </a:rPr>
              <a:t>. The break statement directs the flow of your program; you can use it to control which lines of code are executed and which aren’t, so the program only executes code that you want it to, when you want it to.</a:t>
            </a:r>
            <a:endParaRPr>
              <a:solidFill>
                <a:schemeClr val="dk1"/>
              </a:solidFill>
            </a:endParaRPr>
          </a:p>
          <a:p>
            <a:pPr indent="0" lvl="0" marL="0" rtl="0" algn="l">
              <a:spcBef>
                <a:spcPts val="1600"/>
              </a:spcBef>
              <a:spcAft>
                <a:spcPts val="0"/>
              </a:spcAft>
              <a:buNone/>
            </a:pPr>
            <a:r>
              <a:rPr lang="en">
                <a:solidFill>
                  <a:schemeClr val="dk1"/>
                </a:solidFill>
              </a:rPr>
              <a:t>While True:</a:t>
            </a:r>
            <a:br>
              <a:rPr lang="en">
                <a:solidFill>
                  <a:schemeClr val="dk1"/>
                </a:solidFill>
              </a:rPr>
            </a:br>
            <a:r>
              <a:rPr lang="en">
                <a:solidFill>
                  <a:schemeClr val="dk1"/>
                </a:solidFill>
              </a:rPr>
              <a:t>	city = input(“Enter a city”)</a:t>
            </a:r>
            <a:br>
              <a:rPr lang="en">
                <a:solidFill>
                  <a:schemeClr val="dk1"/>
                </a:solidFill>
              </a:rPr>
            </a:br>
            <a:br>
              <a:rPr lang="en">
                <a:solidFill>
                  <a:schemeClr val="dk1"/>
                </a:solidFill>
              </a:rPr>
            </a:br>
            <a:r>
              <a:rPr lang="en">
                <a:solidFill>
                  <a:schemeClr val="dk1"/>
                </a:solidFill>
              </a:rPr>
              <a:t>	if city == ‘quit’:</a:t>
            </a:r>
            <a:br>
              <a:rPr lang="en">
                <a:solidFill>
                  <a:schemeClr val="dk1"/>
                </a:solidFill>
              </a:rPr>
            </a:br>
            <a:r>
              <a:rPr lang="en">
                <a:solidFill>
                  <a:schemeClr val="dk1"/>
                </a:solidFill>
              </a:rPr>
              <a:t>		break</a:t>
            </a:r>
            <a:br>
              <a:rPr lang="en">
                <a:solidFill>
                  <a:schemeClr val="dk1"/>
                </a:solidFill>
              </a:rPr>
            </a:br>
            <a:r>
              <a:rPr lang="en">
                <a:solidFill>
                  <a:schemeClr val="dk1"/>
                </a:solidFill>
              </a:rPr>
              <a:t>	else:</a:t>
            </a:r>
            <a:br>
              <a:rPr lang="en">
                <a:solidFill>
                  <a:schemeClr val="dk1"/>
                </a:solidFill>
              </a:rPr>
            </a:br>
            <a:r>
              <a:rPr lang="en">
                <a:solidFill>
                  <a:schemeClr val="dk1"/>
                </a:solidFill>
              </a:rPr>
              <a:t>		print (“That is a nice city.”)</a:t>
            </a:r>
            <a:endParaRPr>
              <a:solidFill>
                <a:schemeClr val="dk1"/>
              </a:solidFill>
            </a:endParaRPr>
          </a:p>
          <a:p>
            <a:pPr indent="0" lvl="0" marL="0" rtl="0" algn="l">
              <a:spcBef>
                <a:spcPts val="1600"/>
              </a:spcBef>
              <a:spcAft>
                <a:spcPts val="1600"/>
              </a:spcAft>
              <a:buNone/>
            </a:pPr>
            <a:r>
              <a:rPr lang="en">
                <a:solidFill>
                  <a:schemeClr val="dk1"/>
                </a:solidFill>
              </a:rPr>
              <a:t>A loop that starts with while True will run forever unless it reaches a break statement. The loop in this program continues asking the user to enter the names of cities they’ve been to until they enter 'quit'. When they enter 'quit', the break statement runs, causing Python to exit the loop.</a:t>
            </a:r>
            <a:endParaRPr>
              <a:solidFill>
                <a:schemeClr val="dk1"/>
              </a:solidFill>
            </a:endParaRPr>
          </a:p>
        </p:txBody>
      </p:sp>
      <p:sp>
        <p:nvSpPr>
          <p:cNvPr id="370" name="Google Shape;370;p6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While loop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Index Positions Start at 0, Not 1</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 considers the first item in a list to be at </a:t>
            </a:r>
            <a:r>
              <a:rPr b="1" lang="en">
                <a:solidFill>
                  <a:schemeClr val="dk1"/>
                </a:solidFill>
                <a:latin typeface="Roboto Condensed"/>
                <a:ea typeface="Roboto Condensed"/>
                <a:cs typeface="Roboto Condensed"/>
                <a:sym typeface="Roboto Condensed"/>
              </a:rPr>
              <a:t>position 0</a:t>
            </a:r>
            <a:r>
              <a:rPr lang="en">
                <a:solidFill>
                  <a:schemeClr val="dk1"/>
                </a:solidFill>
              </a:rPr>
              <a:t>, not position 1. This is true of most programming languages, and the reason has to do with how the list operations are implemented at a lower level. If you’re receiving unexpected results, determine whether you are making a simple off-by-one error.</a:t>
            </a:r>
            <a:endParaRPr>
              <a:solidFill>
                <a:schemeClr val="dk1"/>
              </a:solidFill>
            </a:endParaRPr>
          </a:p>
          <a:p>
            <a:pPr indent="0" lvl="0" marL="0" rtl="0" algn="l">
              <a:spcBef>
                <a:spcPts val="1600"/>
              </a:spcBef>
              <a:spcAft>
                <a:spcPts val="0"/>
              </a:spcAft>
              <a:buNone/>
            </a:pPr>
            <a:r>
              <a:rPr lang="en">
                <a:solidFill>
                  <a:schemeClr val="dk1"/>
                </a:solidFill>
              </a:rPr>
              <a:t>The second item in a list has an index of 1. Using this counting system, you can get any element you want from a list by subtracting one from its position in the list.</a:t>
            </a:r>
            <a:endParaRPr>
              <a:solidFill>
                <a:schemeClr val="dk1"/>
              </a:solidFill>
            </a:endParaRPr>
          </a:p>
          <a:p>
            <a:pPr indent="0" lvl="0" marL="0" rtl="0" algn="l">
              <a:spcBef>
                <a:spcPts val="1600"/>
              </a:spcBef>
              <a:spcAft>
                <a:spcPts val="0"/>
              </a:spcAft>
              <a:buNone/>
            </a:pPr>
            <a:r>
              <a:rPr lang="en">
                <a:solidFill>
                  <a:schemeClr val="dk1"/>
                </a:solidFill>
              </a:rPr>
              <a:t>Python has a special syntax for accessing the</a:t>
            </a:r>
            <a:r>
              <a:rPr b="1" lang="en">
                <a:solidFill>
                  <a:schemeClr val="dk1"/>
                </a:solidFill>
                <a:latin typeface="Roboto Condensed"/>
                <a:ea typeface="Roboto Condensed"/>
                <a:cs typeface="Roboto Condensed"/>
                <a:sym typeface="Roboto Condensed"/>
              </a:rPr>
              <a:t> last element</a:t>
            </a:r>
            <a:r>
              <a:rPr lang="en">
                <a:solidFill>
                  <a:schemeClr val="dk1"/>
                </a:solidFill>
              </a:rPr>
              <a:t> in a list. By asking for the item at </a:t>
            </a:r>
            <a:r>
              <a:rPr b="1" lang="en">
                <a:solidFill>
                  <a:schemeClr val="dk1"/>
                </a:solidFill>
                <a:latin typeface="Roboto Condensed"/>
                <a:ea typeface="Roboto Condensed"/>
                <a:cs typeface="Roboto Condensed"/>
                <a:sym typeface="Roboto Condensed"/>
              </a:rPr>
              <a:t>index -1</a:t>
            </a:r>
            <a:r>
              <a:rPr lang="en">
                <a:solidFill>
                  <a:schemeClr val="dk1"/>
                </a:solidFill>
              </a:rPr>
              <a:t>, Python always returns the last item in the list.</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Changing, Adding and Removing Elements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Most lists you create will be </a:t>
            </a:r>
            <a:r>
              <a:rPr b="1" lang="en">
                <a:solidFill>
                  <a:schemeClr val="dk1"/>
                </a:solidFill>
                <a:latin typeface="Roboto Condensed"/>
                <a:ea typeface="Roboto Condensed"/>
                <a:cs typeface="Roboto Condensed"/>
                <a:sym typeface="Roboto Condensed"/>
              </a:rPr>
              <a:t>dynamic</a:t>
            </a:r>
            <a:r>
              <a:rPr lang="en">
                <a:solidFill>
                  <a:schemeClr val="dk1"/>
                </a:solidFill>
              </a:rPr>
              <a:t>, meaning you’ll build a list and then add and remove elements from it as your program runs its course. For example, you might create a game in which a player has to shoot aliens out of the sky. You could store the initial set of aliens in a list and then remove an alien from the list each time one is shot down. Each time a new alien appears on the screen, you add it to the list. Your list of aliens will increase and decrease in length throughout the course of the game.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54" name="Google Shape;154;p2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Using continue in a Loop</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Rather than breaking out of a loop entirely without executing the rest of its code, you can use the </a:t>
            </a:r>
            <a:r>
              <a:rPr b="1" lang="en">
                <a:solidFill>
                  <a:schemeClr val="dk1"/>
                </a:solidFill>
                <a:latin typeface="Roboto Condensed"/>
                <a:ea typeface="Roboto Condensed"/>
                <a:cs typeface="Roboto Condensed"/>
                <a:sym typeface="Roboto Condensed"/>
              </a:rPr>
              <a:t>continue </a:t>
            </a:r>
            <a:r>
              <a:rPr lang="en">
                <a:solidFill>
                  <a:schemeClr val="dk1"/>
                </a:solidFill>
              </a:rPr>
              <a:t>statement to return to the beginning of the loop based on the result of a conditional test.</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Try, Except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This statement controls how the program proceeds when an error occurs. The syntax is as follows:</a:t>
            </a:r>
            <a:endParaRPr>
              <a:solidFill>
                <a:schemeClr val="dk1"/>
              </a:solidFill>
            </a:endParaRPr>
          </a:p>
          <a:p>
            <a:pPr indent="0" lvl="0" marL="0" rtl="0" algn="l">
              <a:spcBef>
                <a:spcPts val="1600"/>
              </a:spcBef>
              <a:spcAft>
                <a:spcPts val="0"/>
              </a:spcAft>
              <a:buNone/>
            </a:pPr>
            <a:r>
              <a:rPr lang="en">
                <a:solidFill>
                  <a:schemeClr val="dk1"/>
                </a:solidFill>
              </a:rPr>
              <a:t>try:</a:t>
            </a:r>
            <a:br>
              <a:rPr lang="en">
                <a:solidFill>
                  <a:schemeClr val="dk1"/>
                </a:solidFill>
              </a:rPr>
            </a:br>
            <a:r>
              <a:rPr lang="en">
                <a:solidFill>
                  <a:schemeClr val="dk1"/>
                </a:solidFill>
              </a:rPr>
              <a:t>	do something</a:t>
            </a:r>
            <a:br>
              <a:rPr lang="en">
                <a:solidFill>
                  <a:schemeClr val="dk1"/>
                </a:solidFill>
              </a:rPr>
            </a:br>
            <a:r>
              <a:rPr lang="en">
                <a:solidFill>
                  <a:schemeClr val="dk1"/>
                </a:solidFill>
              </a:rPr>
              <a:t>except:</a:t>
            </a:r>
            <a:br>
              <a:rPr lang="en">
                <a:solidFill>
                  <a:schemeClr val="dk1"/>
                </a:solidFill>
              </a:rPr>
            </a:br>
            <a:r>
              <a:rPr lang="en">
                <a:solidFill>
                  <a:schemeClr val="dk1"/>
                </a:solidFill>
              </a:rPr>
              <a:t>	do something else when an error occurs</a:t>
            </a:r>
            <a:endParaRPr>
              <a:solidFill>
                <a:schemeClr val="dk1"/>
              </a:solidFill>
            </a:endParaRPr>
          </a:p>
          <a:p>
            <a:pPr indent="0" lvl="0" marL="0" rtl="0" algn="l">
              <a:spcBef>
                <a:spcPts val="1600"/>
              </a:spcBef>
              <a:spcAft>
                <a:spcPts val="0"/>
              </a:spcAft>
              <a:buNone/>
            </a:pPr>
            <a:r>
              <a:rPr lang="en">
                <a:solidFill>
                  <a:schemeClr val="dk1"/>
                </a:solidFill>
              </a:rPr>
              <a:t>If you want to display more specific error messages to your users depending on the error, you can specify the error type after the except keyword.</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76" name="Google Shape;376;p6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While loop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6"/>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IOError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 Raised when an I/O operation (such as the built-in open() function) fails for an I/O-related reason, e.g., “file not found”.</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ImportError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Raised when an import statement fails to find the module definition.</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IndexError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Raised when a sequence (e.g. string, list, tuple) index is out of range.</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KeyError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Raised when a dictionary key is not found.</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NameError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Raised when a local or global name is not found.</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TypeError</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Raised when an operation or function is applied to an object of inappropriate type.</a:t>
            </a:r>
            <a:endParaRPr>
              <a:solidFill>
                <a:schemeClr val="dk1"/>
              </a:solidFill>
            </a:endParaRPr>
          </a:p>
          <a:p>
            <a:pPr indent="0" lvl="0" marL="0" rtl="0" algn="l">
              <a:spcBef>
                <a:spcPts val="1600"/>
              </a:spcBef>
              <a:spcAft>
                <a:spcPts val="0"/>
              </a:spcAft>
              <a:buNone/>
            </a:pPr>
            <a:r>
              <a:rPr lang="en">
                <a:solidFill>
                  <a:schemeClr val="dk1"/>
                </a:solidFill>
              </a:rPr>
              <a:t>For a complete list of all the error types in Python, you can refer to </a:t>
            </a:r>
            <a:r>
              <a:rPr b="1" lang="en" u="sng">
                <a:solidFill>
                  <a:schemeClr val="hlink"/>
                </a:solidFill>
                <a:latin typeface="Roboto Condensed"/>
                <a:ea typeface="Roboto Condensed"/>
                <a:cs typeface="Roboto Condensed"/>
                <a:sym typeface="Roboto Condensed"/>
                <a:hlinkClick r:id="rId3"/>
              </a:rPr>
              <a:t>https://docs.python.org/3/library/exceptions.html</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Python also comes with pre-defined error messages for each of the different types of errors. If you want to display the message, you use the as keyword after the error type. For instance, to display the default ValueError message, you write:</a:t>
            </a:r>
            <a:endParaRPr>
              <a:solidFill>
                <a:schemeClr val="dk1"/>
              </a:solidFill>
            </a:endParaRPr>
          </a:p>
          <a:p>
            <a:pPr indent="0" lvl="0" marL="0" rtl="0" algn="l">
              <a:spcBef>
                <a:spcPts val="1600"/>
              </a:spcBef>
              <a:spcAft>
                <a:spcPts val="1600"/>
              </a:spcAft>
              <a:buNone/>
            </a:pPr>
            <a:r>
              <a:rPr b="1" lang="en">
                <a:solidFill>
                  <a:schemeClr val="dk1"/>
                </a:solidFill>
                <a:latin typeface="Roboto Condensed"/>
                <a:ea typeface="Roboto Condensed"/>
                <a:cs typeface="Roboto Condensed"/>
                <a:sym typeface="Roboto Condensed"/>
              </a:rPr>
              <a:t>except ValueError as e:</a:t>
            </a:r>
            <a:endParaRPr b="1">
              <a:solidFill>
                <a:schemeClr val="dk1"/>
              </a:solidFill>
              <a:latin typeface="Roboto Condensed"/>
              <a:ea typeface="Roboto Condensed"/>
              <a:cs typeface="Roboto Condensed"/>
              <a:sym typeface="Roboto Condensed"/>
            </a:endParaRPr>
          </a:p>
        </p:txBody>
      </p:sp>
      <p:sp>
        <p:nvSpPr>
          <p:cNvPr id="382" name="Google Shape;382;p6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While loop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ph idx="1" type="body"/>
          </p:nvPr>
        </p:nvSpPr>
        <p:spPr>
          <a:xfrm>
            <a:off x="251250" y="97535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You’ll often want to run through all entries in a list, performing the same task with each item. For example, in a game you might want to move every element on the screen by the same amount, or in a list of numbers you might want to perform the same statistical operation on every element. Or perhaps you’ll want to display each headline from a list of articles on a website. When you want to do the same action with every item in a list, you can use Python’s for loop.</a:t>
            </a:r>
            <a:endParaRPr>
              <a:solidFill>
                <a:schemeClr val="dk1"/>
              </a:solidFill>
            </a:endParaRPr>
          </a:p>
          <a:p>
            <a:pPr indent="0" lvl="0" marL="0" rtl="0" algn="l">
              <a:spcBef>
                <a:spcPts val="1600"/>
              </a:spcBef>
              <a:spcAft>
                <a:spcPts val="0"/>
              </a:spcAft>
              <a:buNone/>
            </a:pPr>
            <a:r>
              <a:rPr lang="en">
                <a:solidFill>
                  <a:schemeClr val="dk1"/>
                </a:solidFill>
              </a:rPr>
              <a:t>Let’s say we have a list of car names, and we want to print out each name in the list. We could do this by retrieving each name from the list individually, but this approach could cause several problems. For one, it would be repetitive to do this with a long list of names. Also, we’d have to change our code each time the list’s length changed. A for loop avoids both of these issues by letting Python manage these issues internally.</a:t>
            </a:r>
            <a:endParaRPr>
              <a:solidFill>
                <a:schemeClr val="dk1"/>
              </a:solidFill>
            </a:endParaRPr>
          </a:p>
          <a:p>
            <a:pPr indent="0" lvl="0" marL="0" rtl="0" algn="l">
              <a:spcBef>
                <a:spcPts val="1600"/>
              </a:spcBef>
              <a:spcAft>
                <a:spcPts val="0"/>
              </a:spcAft>
              <a:buNone/>
            </a:pPr>
            <a:r>
              <a:rPr lang="en">
                <a:solidFill>
                  <a:schemeClr val="dk1"/>
                </a:solidFill>
              </a:rPr>
              <a:t>cars = [‘bmw’, ‘audi’, ‘kia’]</a:t>
            </a:r>
            <a:br>
              <a:rPr lang="en">
                <a:solidFill>
                  <a:schemeClr val="dk1"/>
                </a:solidFill>
              </a:rPr>
            </a:br>
            <a:r>
              <a:rPr lang="en">
                <a:solidFill>
                  <a:schemeClr val="dk1"/>
                </a:solidFill>
              </a:rPr>
              <a:t>for </a:t>
            </a:r>
            <a:r>
              <a:rPr lang="en">
                <a:solidFill>
                  <a:schemeClr val="dk1"/>
                </a:solidFill>
              </a:rPr>
              <a:t>car </a:t>
            </a:r>
            <a:r>
              <a:rPr lang="en">
                <a:solidFill>
                  <a:schemeClr val="dk1"/>
                </a:solidFill>
              </a:rPr>
              <a:t>in cars:</a:t>
            </a:r>
            <a:br>
              <a:rPr lang="en">
                <a:solidFill>
                  <a:schemeClr val="dk1"/>
                </a:solidFill>
              </a:rPr>
            </a:br>
            <a:r>
              <a:rPr lang="en">
                <a:solidFill>
                  <a:schemeClr val="dk1"/>
                </a:solidFill>
              </a:rPr>
              <a:t>	print (</a:t>
            </a:r>
            <a:r>
              <a:rPr lang="en">
                <a:solidFill>
                  <a:schemeClr val="dk1"/>
                </a:solidFill>
              </a:rPr>
              <a:t>car</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We begin by defining a list. Then we define a loop then we tell python to print the name of the cars by associating the value in the list to a variable.</a:t>
            </a:r>
            <a:endParaRPr>
              <a:solidFill>
                <a:schemeClr val="dk1"/>
              </a:solidFill>
            </a:endParaRPr>
          </a:p>
          <a:p>
            <a:pPr indent="0" lvl="0" marL="0" rtl="0" algn="l">
              <a:spcBef>
                <a:spcPts val="1600"/>
              </a:spcBef>
              <a:spcAft>
                <a:spcPts val="0"/>
              </a:spcAft>
              <a:buNone/>
            </a:pPr>
            <a:r>
              <a:rPr lang="en">
                <a:solidFill>
                  <a:schemeClr val="dk1"/>
                </a:solidFill>
              </a:rPr>
              <a:t>When you’re using loops for the first time, keep in mind that the set of steps is repeated once for each item in the list, no matter how many items are in the list. If you have a million items in your list, Python repeats these steps a million times—and usually very quickly.</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b="1">
              <a:solidFill>
                <a:schemeClr val="dk1"/>
              </a:solidFill>
              <a:latin typeface="Roboto Condensed"/>
              <a:ea typeface="Roboto Condensed"/>
              <a:cs typeface="Roboto Condensed"/>
              <a:sym typeface="Roboto Condensed"/>
            </a:endParaRPr>
          </a:p>
        </p:txBody>
      </p:sp>
      <p:sp>
        <p:nvSpPr>
          <p:cNvPr id="388" name="Google Shape;388;p67"/>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Looping through lists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Also keep in mind when writing your own for loops that you can choose any name you want for the temporary variable that will be associated with each value in the list. However, it’s helpful to choose a meaningful name that represents a single item from the list.</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Doing More Work Within a for Loop</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do just about anything with each item in a for loop. You can write as many lines of code as you like in the for loop. In practice you’ll often find it useful to do a number of different operations with each item in a list when you use a for loop.</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Doing Something After a for Loop</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What happens once a for loop has finished executing? Usually, you’ll want to summarize a block of output or move on to other work that your program must accomplish. Any lines of code after the for loop that are not indented are executed once without repetition.</a:t>
            </a:r>
            <a:endParaRPr>
              <a:solidFill>
                <a:schemeClr val="dk1"/>
              </a:solidFill>
            </a:endParaRPr>
          </a:p>
          <a:p>
            <a:pPr indent="0" lvl="0" marL="0" rtl="0" algn="l">
              <a:spcBef>
                <a:spcPts val="1600"/>
              </a:spcBef>
              <a:spcAft>
                <a:spcPts val="0"/>
              </a:spcAft>
              <a:buNone/>
            </a:pPr>
            <a:r>
              <a:rPr lang="en">
                <a:solidFill>
                  <a:schemeClr val="dk1"/>
                </a:solidFill>
              </a:rPr>
              <a:t>When you’re processing data using a for loop, you’ll find that this is a good way to summarize an operation that was performed on an entire data set.</a:t>
            </a:r>
            <a:endParaRPr>
              <a:solidFill>
                <a:schemeClr val="dk1"/>
              </a:solidFill>
            </a:endParaRPr>
          </a:p>
          <a:p>
            <a:pPr indent="0" lvl="0" marL="0" rtl="0" algn="l">
              <a:spcBef>
                <a:spcPts val="1600"/>
              </a:spcBef>
              <a:spcAft>
                <a:spcPts val="0"/>
              </a:spcAft>
              <a:buNone/>
            </a:pPr>
            <a:r>
              <a:rPr lang="en">
                <a:solidFill>
                  <a:schemeClr val="dk1"/>
                </a:solidFill>
              </a:rPr>
              <a:t>For example, you might use a for loop to initialize a game by running through a list of characters and displaying each character on the screen. You might then write some additional code after this loop that displays a Play Now button after all the characters have been drawn to the screen.</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94" name="Google Shape;394;p6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Looping through lists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for loop is effective for looping through a list, but you shouldn’t modify a list inside a for loop because Python will have trouble keeping track of the items in the list. To modify a list as you work through it, use a while loop. Using while loops with lists and dictionaries allows you to collect, store, and organize lots of input to examine and report on later.</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Example: Moving Items from One List to Another</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Consider a list of newly registered but unverified users of a website. After we verify these users, how can we move them to a separate list of confirmed users? One way would be to use a while loop to pull users from the list of unconfirmed users as we verify them and then add them to a separate list of confirmed users.</a:t>
            </a:r>
            <a:endParaRPr>
              <a:solidFill>
                <a:schemeClr val="dk1"/>
              </a:solidFill>
            </a:endParaRPr>
          </a:p>
          <a:p>
            <a:pPr indent="0" lvl="0" marL="0" rtl="0" algn="l">
              <a:spcBef>
                <a:spcPts val="1600"/>
              </a:spcBef>
              <a:spcAft>
                <a:spcPts val="1600"/>
              </a:spcAft>
              <a:buNone/>
            </a:pPr>
            <a:r>
              <a:rPr lang="en">
                <a:solidFill>
                  <a:schemeClr val="dk1"/>
                </a:solidFill>
              </a:rPr>
              <a:t>unconfirmed_users = ['alice', 'brian', 'candace']</a:t>
            </a:r>
            <a:br>
              <a:rPr lang="en">
                <a:solidFill>
                  <a:schemeClr val="dk1"/>
                </a:solidFill>
              </a:rPr>
            </a:br>
            <a:r>
              <a:rPr lang="en">
                <a:solidFill>
                  <a:schemeClr val="dk1"/>
                </a:solidFill>
              </a:rPr>
              <a:t>confirmed_users = []</a:t>
            </a:r>
            <a:br>
              <a:rPr lang="en">
                <a:solidFill>
                  <a:schemeClr val="dk1"/>
                </a:solidFill>
              </a:rPr>
            </a:br>
            <a:r>
              <a:rPr lang="en">
                <a:solidFill>
                  <a:schemeClr val="dk1"/>
                </a:solidFill>
              </a:rPr>
              <a:t>while unconfirmed_users:</a:t>
            </a:r>
            <a:br>
              <a:rPr lang="en">
                <a:solidFill>
                  <a:schemeClr val="dk1"/>
                </a:solidFill>
              </a:rPr>
            </a:br>
            <a:r>
              <a:rPr lang="en">
                <a:solidFill>
                  <a:schemeClr val="dk1"/>
                </a:solidFill>
              </a:rPr>
              <a:t>	current_user = unconfirmed_users.pop()</a:t>
            </a:r>
            <a:br>
              <a:rPr lang="en">
                <a:solidFill>
                  <a:schemeClr val="dk1"/>
                </a:solidFill>
              </a:rPr>
            </a:br>
            <a:r>
              <a:rPr lang="en">
                <a:solidFill>
                  <a:schemeClr val="dk1"/>
                </a:solidFill>
              </a:rPr>
              <a:t>	confirmed_users.append(current_user)</a:t>
            </a:r>
            <a:br>
              <a:rPr lang="en">
                <a:solidFill>
                  <a:schemeClr val="dk1"/>
                </a:solidFill>
              </a:rPr>
            </a:br>
            <a:endParaRPr>
              <a:solidFill>
                <a:schemeClr val="dk1"/>
              </a:solidFill>
            </a:endParaRPr>
          </a:p>
        </p:txBody>
      </p:sp>
      <p:sp>
        <p:nvSpPr>
          <p:cNvPr id="400" name="Google Shape;400;p6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Looping through lists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Example: Removing All Instances of Specific Values from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Say you have a list of pets with the value 'cat' repeated several times. To remove all instances of that value, you can run a while loop until 'cat' is no longer in the list.</a:t>
            </a:r>
            <a:endParaRPr>
              <a:solidFill>
                <a:schemeClr val="dk1"/>
              </a:solidFill>
            </a:endParaRPr>
          </a:p>
          <a:p>
            <a:pPr indent="0" lvl="0" marL="0" rtl="0" algn="l">
              <a:spcBef>
                <a:spcPts val="1600"/>
              </a:spcBef>
              <a:spcAft>
                <a:spcPts val="0"/>
              </a:spcAft>
              <a:buNone/>
            </a:pPr>
            <a:r>
              <a:rPr lang="en">
                <a:solidFill>
                  <a:schemeClr val="dk1"/>
                </a:solidFill>
              </a:rPr>
              <a:t>pets = ['dog', 'cat', 'dog', 'goldfish', 'cat', 'rabbit', 'cat']</a:t>
            </a:r>
            <a:br>
              <a:rPr lang="en">
                <a:solidFill>
                  <a:schemeClr val="dk1"/>
                </a:solidFill>
              </a:rPr>
            </a:br>
            <a:r>
              <a:rPr lang="en">
                <a:solidFill>
                  <a:schemeClr val="dk1"/>
                </a:solidFill>
              </a:rPr>
              <a:t>while 'cat' in pets:</a:t>
            </a:r>
            <a:br>
              <a:rPr lang="en">
                <a:solidFill>
                  <a:schemeClr val="dk1"/>
                </a:solidFill>
              </a:rPr>
            </a:br>
            <a:r>
              <a:rPr lang="en">
                <a:solidFill>
                  <a:schemeClr val="dk1"/>
                </a:solidFill>
              </a:rPr>
              <a:t>	pets.remove('cat')</a:t>
            </a:r>
            <a:endParaRPr>
              <a:solidFill>
                <a:schemeClr val="dk1"/>
              </a:solidFill>
            </a:endParaRPr>
          </a:p>
          <a:p>
            <a:pPr indent="0" lvl="0" marL="0" rtl="0" algn="l">
              <a:spcBef>
                <a:spcPts val="1600"/>
              </a:spcBef>
              <a:spcAft>
                <a:spcPts val="0"/>
              </a:spcAft>
              <a:buNone/>
            </a:pPr>
            <a:r>
              <a:rPr lang="en">
                <a:solidFill>
                  <a:schemeClr val="dk1"/>
                </a:solidFill>
              </a:rPr>
              <a:t>We start with a list containing multiple instances of 'cat'. After printing the list, Python enters the while loop because it finds the value 'cat' in the list at least once. Once inside the loop, Python removes the first instance of 'cat', returns to the while line, and then reenters the loop when it finds that 'cat' is still in the list. It removes each instance of 'cat' until the value is no longer in the list.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06" name="Google Shape;406;p7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Looping through lists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1"/>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412" name="Google Shape;412;p71"/>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413" name="Google Shape;413;p71"/>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Modifying Elements in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syntax for modifying an element is similar to the syntax for accessing an element in a list. To change an element, use the name of the list followed by the index of the element you want to change, and then provide the new value you want that item to have. For Example:</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print (cars[0])</a:t>
            </a:r>
            <a:br>
              <a:rPr lang="en">
                <a:solidFill>
                  <a:schemeClr val="dk1"/>
                </a:solidFill>
              </a:rPr>
            </a:br>
            <a:r>
              <a:rPr lang="en">
                <a:solidFill>
                  <a:schemeClr val="dk1"/>
                </a:solidFill>
              </a:rPr>
              <a:t>The output is: BMW</a:t>
            </a:r>
            <a:endParaRPr>
              <a:solidFill>
                <a:schemeClr val="dk1"/>
              </a:solidFill>
            </a:endParaRPr>
          </a:p>
          <a:p>
            <a:pPr indent="0" lvl="0" marL="0" rtl="0" algn="l">
              <a:spcBef>
                <a:spcPts val="1600"/>
              </a:spcBef>
              <a:spcAft>
                <a:spcPts val="0"/>
              </a:spcAft>
              <a:buNone/>
            </a:pPr>
            <a:r>
              <a:rPr lang="en">
                <a:solidFill>
                  <a:schemeClr val="dk1"/>
                </a:solidFill>
              </a:rPr>
              <a:t>&gt;&gt;&gt; cars[0] = ‘TOYOTA’</a:t>
            </a:r>
            <a:br>
              <a:rPr lang="en">
                <a:solidFill>
                  <a:schemeClr val="dk1"/>
                </a:solidFill>
              </a:rPr>
            </a:br>
            <a:r>
              <a:rPr lang="en">
                <a:solidFill>
                  <a:schemeClr val="dk1"/>
                </a:solidFill>
              </a:rPr>
              <a:t>&gt;&gt;&gt; print (cars[0])</a:t>
            </a:r>
            <a:br>
              <a:rPr lang="en">
                <a:solidFill>
                  <a:schemeClr val="dk1"/>
                </a:solidFill>
              </a:rPr>
            </a:br>
            <a:r>
              <a:rPr lang="en">
                <a:solidFill>
                  <a:schemeClr val="dk1"/>
                </a:solidFill>
              </a:rPr>
              <a:t>The out is: TOYOTA</a:t>
            </a:r>
            <a:endParaRPr>
              <a:solidFill>
                <a:schemeClr val="dk1"/>
              </a:solidFill>
            </a:endParaRPr>
          </a:p>
          <a:p>
            <a:pPr indent="0" lvl="0" marL="0" rtl="0" algn="l">
              <a:spcBef>
                <a:spcPts val="1600"/>
              </a:spcBef>
              <a:spcAft>
                <a:spcPts val="0"/>
              </a:spcAft>
              <a:buNone/>
            </a:pPr>
            <a:r>
              <a:rPr lang="en">
                <a:solidFill>
                  <a:schemeClr val="dk1"/>
                </a:solidFill>
              </a:rPr>
              <a:t>You can change the value of any item in a list, not just the first item.</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0" name="Google Shape;160;p3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Adding Elements to a List</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might want to add a new element to a list for many reasons. For example, you might want to make new aliens appear in a game, add new data to a visualization, or add new registered users to a website you’ve built. Python provides several ways to add new data to existing lists.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Appending Elements to the End of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simplest way to add a new element to a list is to </a:t>
            </a:r>
            <a:r>
              <a:rPr b="1" lang="en">
                <a:solidFill>
                  <a:schemeClr val="dk1"/>
                </a:solidFill>
                <a:latin typeface="Roboto Condensed"/>
                <a:ea typeface="Roboto Condensed"/>
                <a:cs typeface="Roboto Condensed"/>
                <a:sym typeface="Roboto Condensed"/>
              </a:rPr>
              <a:t>append </a:t>
            </a:r>
            <a:r>
              <a:rPr lang="en">
                <a:solidFill>
                  <a:schemeClr val="dk1"/>
                </a:solidFill>
              </a:rPr>
              <a:t>the item to the list. When you append an item to a list, the new element is added to the end of the list.</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cars.append(‘KIA’)</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[‘BMW’, ’AUDI’, ’HONDA’, ‘KIA’]</a:t>
            </a:r>
            <a:endParaRPr>
              <a:solidFill>
                <a:schemeClr val="dk1"/>
              </a:solidFill>
            </a:endParaRPr>
          </a:p>
          <a:p>
            <a:pPr indent="0" lvl="0" marL="0" rtl="0" algn="l">
              <a:spcBef>
                <a:spcPts val="1600"/>
              </a:spcBef>
              <a:spcAft>
                <a:spcPts val="0"/>
              </a:spcAft>
              <a:buNone/>
            </a:pPr>
            <a:r>
              <a:rPr lang="en">
                <a:solidFill>
                  <a:schemeClr val="dk1"/>
                </a:solidFill>
              </a:rPr>
              <a:t>The append() method makes it easy to build lists dynamically.</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6" name="Google Shape;166;p3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Inserting Elements into a List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add a new element at any position in your list by using the</a:t>
            </a:r>
            <a:r>
              <a:rPr b="1" lang="en">
                <a:solidFill>
                  <a:schemeClr val="dk1"/>
                </a:solidFill>
                <a:latin typeface="Roboto Condensed"/>
                <a:ea typeface="Roboto Condensed"/>
                <a:cs typeface="Roboto Condensed"/>
                <a:sym typeface="Roboto Condensed"/>
              </a:rPr>
              <a:t> insert() method.</a:t>
            </a:r>
            <a:r>
              <a:rPr lang="en">
                <a:solidFill>
                  <a:schemeClr val="dk1"/>
                </a:solidFill>
              </a:rPr>
              <a:t> You do this by specifying the </a:t>
            </a:r>
            <a:r>
              <a:rPr b="1" lang="en">
                <a:solidFill>
                  <a:schemeClr val="dk1"/>
                </a:solidFill>
                <a:latin typeface="Roboto Condensed"/>
                <a:ea typeface="Roboto Condensed"/>
                <a:cs typeface="Roboto Condensed"/>
                <a:sym typeface="Roboto Condensed"/>
              </a:rPr>
              <a:t>index </a:t>
            </a:r>
            <a:r>
              <a:rPr lang="en">
                <a:solidFill>
                  <a:schemeClr val="dk1"/>
                </a:solidFill>
              </a:rPr>
              <a:t>of the new element and the value of the new item.</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cars.insert(0, ‘KIA’)</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[‘KIA’, ‘BMW’, ’AUDI’, ’HONDA’]</a:t>
            </a:r>
            <a:endParaRPr>
              <a:solidFill>
                <a:schemeClr val="dk1"/>
              </a:solidFill>
            </a:endParaRPr>
          </a:p>
          <a:p>
            <a:pPr indent="0" lvl="0" marL="0" rtl="0" algn="l">
              <a:spcBef>
                <a:spcPts val="1600"/>
              </a:spcBef>
              <a:spcAft>
                <a:spcPts val="0"/>
              </a:spcAft>
              <a:buNone/>
            </a:pPr>
            <a:r>
              <a:rPr lang="en">
                <a:solidFill>
                  <a:schemeClr val="dk1"/>
                </a:solidFill>
              </a:rPr>
              <a:t>The insert() method opens a space at position 0 and stores the value 'ducati' at that location. This operation shifts every other value in the list one position to the right.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72" name="Google Shape;172;p3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Removing Elements from a List</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Often, you’ll want to remove an item or a set of items from a list. For example, when a player shoots down an alien from the sky, you’ll most likely want to remove it from the list of active aliens. Or when a user decides to cancel their account on a web application you created, you’ll want to remove that user from the list of active users. You can remove an item according to its position in the list or according to its value.</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Removing an Item Using the del Statement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If you know the position of the item you want to remove from a list, you can use the </a:t>
            </a:r>
            <a:r>
              <a:rPr b="1" lang="en">
                <a:solidFill>
                  <a:schemeClr val="dk1"/>
                </a:solidFill>
                <a:latin typeface="Roboto Condensed"/>
                <a:ea typeface="Roboto Condensed"/>
                <a:cs typeface="Roboto Condensed"/>
                <a:sym typeface="Roboto Condensed"/>
              </a:rPr>
              <a:t>del </a:t>
            </a:r>
            <a:r>
              <a:rPr lang="en">
                <a:solidFill>
                  <a:schemeClr val="dk1"/>
                </a:solidFill>
              </a:rPr>
              <a:t>statement.</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del cars[0]</a:t>
            </a:r>
            <a:br>
              <a:rPr lang="en">
                <a:solidFill>
                  <a:schemeClr val="dk1"/>
                </a:solidFill>
              </a:rPr>
            </a:br>
            <a:r>
              <a:rPr lang="en">
                <a:solidFill>
                  <a:schemeClr val="dk1"/>
                </a:solidFill>
              </a:rPr>
              <a:t>&gt;&gt;&gt; print (cars)</a:t>
            </a:r>
            <a:br>
              <a:rPr lang="en">
                <a:solidFill>
                  <a:schemeClr val="dk1"/>
                </a:solidFill>
              </a:rPr>
            </a:br>
            <a:r>
              <a:rPr lang="en">
                <a:solidFill>
                  <a:schemeClr val="dk1"/>
                </a:solidFill>
              </a:rPr>
              <a:t>The output is:  [’AUDI’, ’HONDA’]</a:t>
            </a:r>
            <a:endParaRPr>
              <a:solidFill>
                <a:schemeClr val="dk1"/>
              </a:solidFill>
            </a:endParaRPr>
          </a:p>
          <a:p>
            <a:pPr indent="0" lvl="0" marL="0" rtl="0" algn="l">
              <a:spcBef>
                <a:spcPts val="1600"/>
              </a:spcBef>
              <a:spcAft>
                <a:spcPts val="1600"/>
              </a:spcAft>
              <a:buNone/>
            </a:pPr>
            <a:br>
              <a:rPr lang="en">
                <a:solidFill>
                  <a:schemeClr val="dk1"/>
                </a:solidFill>
              </a:rPr>
            </a:br>
            <a:endParaRPr>
              <a:solidFill>
                <a:schemeClr val="dk1"/>
              </a:solidFill>
            </a:endParaRPr>
          </a:p>
        </p:txBody>
      </p:sp>
      <p:sp>
        <p:nvSpPr>
          <p:cNvPr id="178" name="Google Shape;178;p3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Removing an Item Using the pop() Method</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you’ll want to use the value of an item after you remove it from a list. For example, you might want to get the x and y position of an alien that was just shot down, so you can draw an explosion at that position. In a web application, you might want to remove a user from a list of active members and then add that user to a list of inactive members.</a:t>
            </a:r>
            <a:endParaRPr>
              <a:solidFill>
                <a:schemeClr val="dk1"/>
              </a:solidFill>
            </a:endParaRPr>
          </a:p>
          <a:p>
            <a:pPr indent="0" lvl="0" marL="0" rtl="0" algn="l">
              <a:spcBef>
                <a:spcPts val="160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pop()</a:t>
            </a:r>
            <a:r>
              <a:rPr lang="en">
                <a:solidFill>
                  <a:schemeClr val="dk1"/>
                </a:solidFill>
              </a:rPr>
              <a:t> method removes the </a:t>
            </a:r>
            <a:r>
              <a:rPr b="1" lang="en">
                <a:solidFill>
                  <a:schemeClr val="dk1"/>
                </a:solidFill>
                <a:latin typeface="Roboto Condensed"/>
                <a:ea typeface="Roboto Condensed"/>
                <a:cs typeface="Roboto Condensed"/>
                <a:sym typeface="Roboto Condensed"/>
              </a:rPr>
              <a:t>last item</a:t>
            </a:r>
            <a:r>
              <a:rPr lang="en">
                <a:solidFill>
                  <a:schemeClr val="dk1"/>
                </a:solidFill>
              </a:rPr>
              <a:t> in a list, but it lets you work with that item after removing it. The term pop comes from thinking of a list as a stack of items and popping one item off the top of the stack. In this analogy, the top of a stack corresponds to the end of a list.</a:t>
            </a:r>
            <a:endParaRPr>
              <a:solidFill>
                <a:schemeClr val="dk1"/>
              </a:solidFill>
            </a:endParaRPr>
          </a:p>
          <a:p>
            <a:pPr indent="0" lvl="0" marL="0" rtl="0" algn="l">
              <a:spcBef>
                <a:spcPts val="1600"/>
              </a:spcBef>
              <a:spcAft>
                <a:spcPts val="0"/>
              </a:spcAft>
              <a:buNone/>
            </a:pPr>
            <a:r>
              <a:rPr lang="en">
                <a:solidFill>
                  <a:schemeClr val="dk1"/>
                </a:solidFill>
              </a:rPr>
              <a:t>&gt;&gt;&gt; cars = [‘BMW’, ’AUDI’, ’HONDA’]</a:t>
            </a:r>
            <a:br>
              <a:rPr lang="en">
                <a:solidFill>
                  <a:schemeClr val="dk1"/>
                </a:solidFill>
              </a:rPr>
            </a:br>
            <a:r>
              <a:rPr lang="en">
                <a:solidFill>
                  <a:schemeClr val="dk1"/>
                </a:solidFill>
              </a:rPr>
              <a:t>&gt;&gt;&gt; popped_car = cars.pop()</a:t>
            </a:r>
            <a:br>
              <a:rPr lang="en">
                <a:solidFill>
                  <a:schemeClr val="dk1"/>
                </a:solidFill>
              </a:rPr>
            </a:br>
            <a:r>
              <a:rPr lang="en">
                <a:solidFill>
                  <a:schemeClr val="dk1"/>
                </a:solidFill>
              </a:rPr>
              <a:t>&gt;&gt;&gt; print (popped_car)</a:t>
            </a:r>
            <a:br>
              <a:rPr lang="en">
                <a:solidFill>
                  <a:schemeClr val="dk1"/>
                </a:solidFill>
              </a:rPr>
            </a:br>
            <a:r>
              <a:rPr lang="en">
                <a:solidFill>
                  <a:schemeClr val="dk1"/>
                </a:solidFill>
              </a:rPr>
              <a:t>The output is: HONDA</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84" name="Google Shape;184;p3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